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78" r:id="rId9"/>
    <p:sldId id="279" r:id="rId10"/>
    <p:sldId id="281" r:id="rId11"/>
    <p:sldId id="282" r:id="rId12"/>
    <p:sldId id="280" r:id="rId13"/>
    <p:sldId id="283" r:id="rId14"/>
    <p:sldId id="303" r:id="rId15"/>
    <p:sldId id="302" r:id="rId16"/>
    <p:sldId id="285"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409A8D-F16E-4649-B997-3A78DD6553FA}" type="datetimeFigureOut">
              <a:rPr lang="en-US" smtClean="0"/>
              <a:pPr/>
              <a:t>7/25/2022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7C3BF-E483-4EB0-BC39-3C5535E3C7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07C3BF-E483-4EB0-BC39-3C5535E3C78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07C3BF-E483-4EB0-BC39-3C5535E3C78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07C3BF-E483-4EB0-BC39-3C5535E3C785}"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07C3BF-E483-4EB0-BC39-3C5535E3C785}"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GB"/>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FA05946-C1EA-7941-897E-62F07F449263}" type="datetime1">
              <a:rPr lang="en-US" smtClean="0"/>
              <a:pPr/>
              <a:t>7/25/2022</a:t>
            </a:fld>
            <a:endParaRPr lang="en-US"/>
          </a:p>
        </p:txBody>
      </p:sp>
      <p:sp>
        <p:nvSpPr>
          <p:cNvPr id="5" name="Footer Placeholder 4"/>
          <p:cNvSpPr>
            <a:spLocks noGrp="1"/>
          </p:cNvSpPr>
          <p:nvPr>
            <p:ph type="ftr" sz="quarter" idx="11"/>
          </p:nvPr>
        </p:nvSpPr>
        <p:spPr>
          <a:xfrm>
            <a:off x="2396319" y="329308"/>
            <a:ext cx="3086292" cy="309201"/>
          </a:xfrm>
        </p:spPr>
        <p:txBody>
          <a:bodyPr/>
          <a:lstStyle/>
          <a:p>
            <a:r>
              <a:rPr lang="en-US"/>
              <a:t>Conference Slide</a:t>
            </a:r>
          </a:p>
        </p:txBody>
      </p:sp>
      <p:sp>
        <p:nvSpPr>
          <p:cNvPr id="6" name="Slide Number Placeholder 5"/>
          <p:cNvSpPr>
            <a:spLocks noGrp="1"/>
          </p:cNvSpPr>
          <p:nvPr>
            <p:ph type="sldNum" sz="quarter" idx="12"/>
          </p:nvPr>
        </p:nvSpPr>
        <p:spPr>
          <a:xfrm>
            <a:off x="1434703" y="798973"/>
            <a:ext cx="802005" cy="503578"/>
          </a:xfrm>
        </p:spPr>
        <p:txBody>
          <a:bodyPr/>
          <a:lstStyle/>
          <a:p>
            <a:fld id="{B6F15528-21DE-4FAA-801E-634DDDAF4B2B}"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98576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22BC48A-BC0F-5A44-BEEA-E2C82126704A}" type="datetime1">
              <a:rPr lang="en-US" smtClean="0"/>
              <a:pPr/>
              <a:t>7/25/2022</a:t>
            </a:fld>
            <a:endParaRPr lang="en-US"/>
          </a:p>
        </p:txBody>
      </p:sp>
      <p:sp>
        <p:nvSpPr>
          <p:cNvPr id="5" name="Footer Placeholder 4"/>
          <p:cNvSpPr>
            <a:spLocks noGrp="1"/>
          </p:cNvSpPr>
          <p:nvPr>
            <p:ph type="ftr" sz="quarter" idx="11"/>
          </p:nvPr>
        </p:nvSpPr>
        <p:spPr/>
        <p:txBody>
          <a:bodyPr/>
          <a:lstStyle/>
          <a:p>
            <a:r>
              <a:rPr lang="en-US"/>
              <a:t>Conference Slide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39359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5AFAA48-F938-284C-8996-36F034E305C1}" type="datetime1">
              <a:rPr lang="en-US" smtClean="0"/>
              <a:pPr/>
              <a:t>7/25/2022</a:t>
            </a:fld>
            <a:endParaRPr lang="en-US"/>
          </a:p>
        </p:txBody>
      </p:sp>
      <p:sp>
        <p:nvSpPr>
          <p:cNvPr id="5" name="Footer Placeholder 4"/>
          <p:cNvSpPr>
            <a:spLocks noGrp="1"/>
          </p:cNvSpPr>
          <p:nvPr>
            <p:ph type="ftr" sz="quarter" idx="11"/>
          </p:nvPr>
        </p:nvSpPr>
        <p:spPr/>
        <p:txBody>
          <a:bodyPr/>
          <a:lstStyle/>
          <a:p>
            <a:r>
              <a:rPr lang="en-US"/>
              <a:t>Conference Slide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3025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
        <p:nvSpPr>
          <p:cNvPr id="5" name="Footer Placeholder 4"/>
          <p:cNvSpPr>
            <a:spLocks noGrp="1"/>
          </p:cNvSpPr>
          <p:nvPr>
            <p:ph type="ftr" sz="quarter" idx="11"/>
          </p:nvPr>
        </p:nvSpPr>
        <p:spPr/>
        <p:txBody>
          <a:bodyPr/>
          <a:lstStyle/>
          <a:p>
            <a:r>
              <a:rPr lang="en-US"/>
              <a:t>Conference Slide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91992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GB"/>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7ABEA06-FEBC-B345-B31D-826E4ECBD88E}" type="datetime1">
              <a:rPr lang="en-US" smtClean="0"/>
              <a:pPr/>
              <a:t>7/25/2022</a:t>
            </a:fld>
            <a:endParaRPr lang="en-US"/>
          </a:p>
        </p:txBody>
      </p:sp>
      <p:sp>
        <p:nvSpPr>
          <p:cNvPr id="5" name="Footer Placeholder 4"/>
          <p:cNvSpPr>
            <a:spLocks noGrp="1"/>
          </p:cNvSpPr>
          <p:nvPr>
            <p:ph type="ftr" sz="quarter" idx="11"/>
          </p:nvPr>
        </p:nvSpPr>
        <p:spPr/>
        <p:txBody>
          <a:bodyPr/>
          <a:lstStyle/>
          <a:p>
            <a:r>
              <a:rPr lang="en-US"/>
              <a:t>Conference Slide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331227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B0FFC48-9819-DC4E-BD80-74393E5E9A43}" type="datetime1">
              <a:rPr lang="en-US" smtClean="0"/>
              <a:pPr/>
              <a:t>7/25/2022</a:t>
            </a:fld>
            <a:endParaRPr lang="en-US"/>
          </a:p>
        </p:txBody>
      </p:sp>
      <p:sp>
        <p:nvSpPr>
          <p:cNvPr id="6" name="Footer Placeholder 5"/>
          <p:cNvSpPr>
            <a:spLocks noGrp="1"/>
          </p:cNvSpPr>
          <p:nvPr>
            <p:ph type="ftr" sz="quarter" idx="11"/>
          </p:nvPr>
        </p:nvSpPr>
        <p:spPr/>
        <p:txBody>
          <a:bodyPr/>
          <a:lstStyle/>
          <a:p>
            <a:r>
              <a:rPr lang="en-US"/>
              <a:t>Conference Slide</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88206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9EE7442-88ED-BD49-9536-C8D04F41E064}" type="datetime1">
              <a:rPr lang="en-US" smtClean="0"/>
              <a:pPr/>
              <a:t>7/25/2022</a:t>
            </a:fld>
            <a:endParaRPr lang="en-US"/>
          </a:p>
        </p:txBody>
      </p:sp>
      <p:sp>
        <p:nvSpPr>
          <p:cNvPr id="8" name="Footer Placeholder 7"/>
          <p:cNvSpPr>
            <a:spLocks noGrp="1"/>
          </p:cNvSpPr>
          <p:nvPr>
            <p:ph type="ftr" sz="quarter" idx="11"/>
          </p:nvPr>
        </p:nvSpPr>
        <p:spPr/>
        <p:txBody>
          <a:bodyPr/>
          <a:lstStyle/>
          <a:p>
            <a:r>
              <a:rPr lang="en-US"/>
              <a:t>Conference Slide</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7882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17BED8C-18DD-D340-A958-E9BF272EE4D9}" type="datetime1">
              <a:rPr lang="en-US" smtClean="0"/>
              <a:pPr/>
              <a:t>7/25/2022</a:t>
            </a:fld>
            <a:endParaRPr lang="en-US"/>
          </a:p>
        </p:txBody>
      </p:sp>
      <p:sp>
        <p:nvSpPr>
          <p:cNvPr id="4" name="Footer Placeholder 3"/>
          <p:cNvSpPr>
            <a:spLocks noGrp="1"/>
          </p:cNvSpPr>
          <p:nvPr>
            <p:ph type="ftr" sz="quarter" idx="11"/>
          </p:nvPr>
        </p:nvSpPr>
        <p:spPr/>
        <p:txBody>
          <a:bodyPr/>
          <a:lstStyle/>
          <a:p>
            <a:r>
              <a:rPr lang="en-US"/>
              <a:t>Conference Slide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5265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74402-74EE-2846-94AB-8E5BF73F9B98}" type="datetime1">
              <a:rPr lang="en-US" smtClean="0"/>
              <a:pPr/>
              <a:t>7/25/2022</a:t>
            </a:fld>
            <a:endParaRPr lang="en-US"/>
          </a:p>
        </p:txBody>
      </p:sp>
      <p:sp>
        <p:nvSpPr>
          <p:cNvPr id="3" name="Footer Placeholder 2"/>
          <p:cNvSpPr>
            <a:spLocks noGrp="1"/>
          </p:cNvSpPr>
          <p:nvPr>
            <p:ph type="ftr" sz="quarter" idx="11"/>
          </p:nvPr>
        </p:nvSpPr>
        <p:spPr/>
        <p:txBody>
          <a:bodyPr/>
          <a:lstStyle/>
          <a:p>
            <a:r>
              <a:rPr lang="en-US"/>
              <a:t>Conference Slide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28840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794303F-9BB5-CE40-B4BC-E11F7D4416BE}" type="datetime1">
              <a:rPr lang="en-US" smtClean="0"/>
              <a:pPr/>
              <a:t>7/25/2022</a:t>
            </a:fld>
            <a:endParaRPr lang="en-US"/>
          </a:p>
        </p:txBody>
      </p:sp>
      <p:sp>
        <p:nvSpPr>
          <p:cNvPr id="6" name="Footer Placeholder 5"/>
          <p:cNvSpPr>
            <a:spLocks noGrp="1"/>
          </p:cNvSpPr>
          <p:nvPr>
            <p:ph type="ftr" sz="quarter" idx="11"/>
          </p:nvPr>
        </p:nvSpPr>
        <p:spPr/>
        <p:txBody>
          <a:bodyPr/>
          <a:lstStyle/>
          <a:p>
            <a:r>
              <a:rPr lang="en-US"/>
              <a:t>Conference Slide</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0462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ABA4E3D-ED8E-2B42-9724-8AB950A125B8}" type="datetime1">
              <a:rPr lang="en-US" smtClean="0"/>
              <a:pPr/>
              <a:t>7/25/2022</a:t>
            </a:fld>
            <a:endParaRPr lang="en-US"/>
          </a:p>
        </p:txBody>
      </p:sp>
      <p:sp>
        <p:nvSpPr>
          <p:cNvPr id="6" name="Footer Placeholder 5"/>
          <p:cNvSpPr>
            <a:spLocks noGrp="1"/>
          </p:cNvSpPr>
          <p:nvPr>
            <p:ph type="ftr" sz="quarter" idx="11"/>
          </p:nvPr>
        </p:nvSpPr>
        <p:spPr>
          <a:xfrm>
            <a:off x="1437530" y="318641"/>
            <a:ext cx="3251553" cy="320931"/>
          </a:xfrm>
        </p:spPr>
        <p:txBody>
          <a:bodyPr/>
          <a:lstStyle/>
          <a:p>
            <a:r>
              <a:rPr lang="en-US"/>
              <a:t>Conference Slide</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7199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xmlns=""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4BD488D-22AF-344C-B4E3-0D911B6BF2ED}" type="datetime1">
              <a:rPr lang="en-US" smtClean="0"/>
              <a:pPr/>
              <a:t>7/25/2022</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Conference Slide</a:t>
            </a: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28432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pPr algn="ctr"/>
            <a:r>
              <a:rPr lang="en-US" sz="3200" dirty="0" smtClean="0"/>
              <a:t>AFRICA ISLAMIC BANKING &amp;TAKAFUL SUMMIT 2022</a:t>
            </a:r>
            <a:br>
              <a:rPr lang="en-US" sz="3200" dirty="0" smtClean="0"/>
            </a:br>
            <a:r>
              <a:rPr lang="en-US" sz="3200" dirty="0" smtClean="0"/>
              <a:t>Dr-</a:t>
            </a:r>
            <a:r>
              <a:rPr lang="en-US" sz="3200" cap="none" dirty="0" err="1" smtClean="0"/>
              <a:t>es</a:t>
            </a:r>
            <a:r>
              <a:rPr lang="en-US" sz="3200" dirty="0" smtClean="0"/>
              <a:t>-</a:t>
            </a:r>
            <a:r>
              <a:rPr lang="en-US" sz="3200" dirty="0" err="1" smtClean="0"/>
              <a:t>s</a:t>
            </a:r>
            <a:r>
              <a:rPr lang="en-US" sz="3200" cap="none" dirty="0" err="1" smtClean="0"/>
              <a:t>alam</a:t>
            </a:r>
            <a:r>
              <a:rPr lang="en-US" sz="3200" dirty="0" smtClean="0"/>
              <a:t>, </a:t>
            </a:r>
            <a:r>
              <a:rPr lang="en-US" sz="3200" dirty="0" err="1" smtClean="0"/>
              <a:t>t</a:t>
            </a:r>
            <a:r>
              <a:rPr lang="en-US" sz="3200" cap="none" dirty="0" err="1" smtClean="0"/>
              <a:t>anzania</a:t>
            </a:r>
            <a:endParaRPr lang="en-US" sz="3200" dirty="0"/>
          </a:p>
        </p:txBody>
      </p:sp>
      <p:sp>
        <p:nvSpPr>
          <p:cNvPr id="3" name="Subtitle 2"/>
          <p:cNvSpPr>
            <a:spLocks noGrp="1"/>
          </p:cNvSpPr>
          <p:nvPr>
            <p:ph type="subTitle" idx="1"/>
          </p:nvPr>
        </p:nvSpPr>
        <p:spPr>
          <a:xfrm>
            <a:off x="838200" y="2743200"/>
            <a:ext cx="7239000" cy="2895600"/>
          </a:xfrm>
        </p:spPr>
        <p:txBody>
          <a:bodyPr>
            <a:normAutofit fontScale="92500" lnSpcReduction="10000"/>
          </a:bodyPr>
          <a:lstStyle/>
          <a:p>
            <a:pPr algn="ctr"/>
            <a:r>
              <a:rPr lang="en-US" sz="1900" b="1" dirty="0" err="1" smtClean="0">
                <a:solidFill>
                  <a:srgbClr val="C00000"/>
                </a:solidFill>
              </a:rPr>
              <a:t>ALHuda</a:t>
            </a:r>
            <a:r>
              <a:rPr lang="en-US" sz="1900" b="1" dirty="0" smtClean="0">
                <a:solidFill>
                  <a:srgbClr val="C00000"/>
                </a:solidFill>
              </a:rPr>
              <a:t> CIBE FZLLE-U.A.E</a:t>
            </a:r>
            <a:endParaRPr lang="en-US" sz="1900" b="1" dirty="0">
              <a:solidFill>
                <a:srgbClr val="C00000"/>
              </a:solidFill>
            </a:endParaRPr>
          </a:p>
          <a:p>
            <a:pPr algn="ctr"/>
            <a:r>
              <a:rPr lang="en-US" sz="1900" b="1" dirty="0">
                <a:solidFill>
                  <a:schemeClr val="tx1"/>
                </a:solidFill>
              </a:rPr>
              <a:t>TOPIC: </a:t>
            </a:r>
            <a:endParaRPr lang="en-US" sz="1900" b="1" dirty="0" smtClean="0">
              <a:solidFill>
                <a:schemeClr val="tx1"/>
              </a:solidFill>
            </a:endParaRPr>
          </a:p>
          <a:p>
            <a:pPr algn="ctr"/>
            <a:r>
              <a:rPr lang="en-US" sz="1900" b="1" dirty="0" smtClean="0">
                <a:solidFill>
                  <a:schemeClr val="tx1"/>
                </a:solidFill>
              </a:rPr>
              <a:t>Takaful </a:t>
            </a:r>
            <a:r>
              <a:rPr lang="en-US" sz="1900" b="1" dirty="0" smtClean="0">
                <a:solidFill>
                  <a:schemeClr val="tx1"/>
                </a:solidFill>
              </a:rPr>
              <a:t>in the shade of </a:t>
            </a:r>
            <a:r>
              <a:rPr lang="en-US" sz="1900" b="1" dirty="0" err="1" smtClean="0">
                <a:solidFill>
                  <a:schemeClr val="tx1"/>
                </a:solidFill>
              </a:rPr>
              <a:t>maqasid</a:t>
            </a:r>
            <a:r>
              <a:rPr lang="en-US" sz="1900" b="1" dirty="0" smtClean="0">
                <a:solidFill>
                  <a:schemeClr val="tx1"/>
                </a:solidFill>
              </a:rPr>
              <a:t> al-</a:t>
            </a:r>
            <a:r>
              <a:rPr lang="en-US" sz="1900" b="1" dirty="0" err="1" smtClean="0">
                <a:solidFill>
                  <a:schemeClr val="tx1"/>
                </a:solidFill>
              </a:rPr>
              <a:t>shari’ah</a:t>
            </a:r>
            <a:endParaRPr lang="en-US" sz="1900" b="1" dirty="0">
              <a:solidFill>
                <a:schemeClr val="tx1"/>
              </a:solidFill>
            </a:endParaRPr>
          </a:p>
          <a:p>
            <a:pPr algn="ctr"/>
            <a:r>
              <a:rPr lang="en-US" sz="1900" b="1" dirty="0" smtClean="0">
                <a:solidFill>
                  <a:srgbClr val="0070C0"/>
                </a:solidFill>
              </a:rPr>
              <a:t> Presenter</a:t>
            </a:r>
            <a:r>
              <a:rPr lang="en-US" sz="1900" b="1" dirty="0">
                <a:solidFill>
                  <a:srgbClr val="0070C0"/>
                </a:solidFill>
              </a:rPr>
              <a:t>:</a:t>
            </a:r>
          </a:p>
          <a:p>
            <a:pPr algn="ctr"/>
            <a:r>
              <a:rPr lang="en-US" sz="1900" b="1" dirty="0">
                <a:solidFill>
                  <a:srgbClr val="00B050"/>
                </a:solidFill>
              </a:rPr>
              <a:t> </a:t>
            </a:r>
            <a:r>
              <a:rPr lang="en-US" sz="1900" b="1" dirty="0" err="1">
                <a:solidFill>
                  <a:srgbClr val="00B050"/>
                </a:solidFill>
              </a:rPr>
              <a:t>Juma</a:t>
            </a:r>
            <a:r>
              <a:rPr lang="en-US" sz="1900" b="1" dirty="0">
                <a:solidFill>
                  <a:srgbClr val="00B050"/>
                </a:solidFill>
              </a:rPr>
              <a:t> </a:t>
            </a:r>
            <a:r>
              <a:rPr lang="en-US" sz="1900" b="1" dirty="0" err="1" smtClean="0">
                <a:solidFill>
                  <a:srgbClr val="00B050"/>
                </a:solidFill>
              </a:rPr>
              <a:t>shaban</a:t>
            </a:r>
            <a:r>
              <a:rPr lang="en-US" sz="1900" b="1" dirty="0" smtClean="0">
                <a:solidFill>
                  <a:srgbClr val="00B050"/>
                </a:solidFill>
              </a:rPr>
              <a:t>. </a:t>
            </a:r>
            <a:r>
              <a:rPr lang="en-US" sz="1900" b="1" dirty="0" err="1">
                <a:solidFill>
                  <a:srgbClr val="00B050"/>
                </a:solidFill>
              </a:rPr>
              <a:t>Chibololo</a:t>
            </a:r>
            <a:r>
              <a:rPr lang="en-US" sz="1900" b="1" dirty="0">
                <a:solidFill>
                  <a:srgbClr val="00B050"/>
                </a:solidFill>
              </a:rPr>
              <a:t> (PhD)</a:t>
            </a:r>
          </a:p>
          <a:p>
            <a:r>
              <a:rPr lang="en-US" dirty="0"/>
              <a:t/>
            </a:r>
            <a:br>
              <a:rPr lang="en-US" dirty="0"/>
            </a:br>
            <a:endParaRPr lang="en-US" dirty="0"/>
          </a:p>
        </p:txBody>
      </p:sp>
      <p:sp>
        <p:nvSpPr>
          <p:cNvPr id="4" name="Date Placeholder 3">
            <a:extLst>
              <a:ext uri="{FF2B5EF4-FFF2-40B4-BE49-F238E27FC236}">
                <a16:creationId xmlns:a16="http://schemas.microsoft.com/office/drawing/2014/main" xmlns="" id="{9E974A0A-3037-F61B-3073-8626E207B6F6}"/>
              </a:ext>
            </a:extLst>
          </p:cNvPr>
          <p:cNvSpPr>
            <a:spLocks noGrp="1"/>
          </p:cNvSpPr>
          <p:nvPr>
            <p:ph type="dt" sz="half" idx="10"/>
          </p:nvPr>
        </p:nvSpPr>
        <p:spPr/>
        <p:txBody>
          <a:bodyPr/>
          <a:lstStyle/>
          <a:p>
            <a:fld id="{0F31605F-338D-BE4F-9248-5502680D024B}" type="datetime1">
              <a:rPr lang="en-US" smtClean="0"/>
              <a:pPr/>
              <a:t>7/25/2022</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Its also defined as a mutual agreement between two parties for a mutual co-operation in protecting one’s life or property from any </a:t>
            </a:r>
            <a:r>
              <a:rPr lang="en-US" dirty="0" err="1" smtClean="0"/>
              <a:t>unprotectable</a:t>
            </a:r>
            <a:r>
              <a:rPr lang="en-US" dirty="0" smtClean="0"/>
              <a:t> and unavoidable risk, danger or </a:t>
            </a:r>
            <a:r>
              <a:rPr lang="en-US" dirty="0" err="1" smtClean="0"/>
              <a:t>trategy</a:t>
            </a:r>
            <a:r>
              <a:rPr lang="en-US" dirty="0" smtClean="0"/>
              <a:t> (</a:t>
            </a:r>
            <a:r>
              <a:rPr lang="en-US" dirty="0" err="1" smtClean="0"/>
              <a:t>Billah</a:t>
            </a:r>
            <a:r>
              <a:rPr lang="en-US" dirty="0" smtClean="0"/>
              <a:t>, M.M 2006 )</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IT’S LEGAL BASIS</a:t>
            </a:r>
            <a:endParaRPr lang="en-US" dirty="0"/>
          </a:p>
        </p:txBody>
      </p:sp>
      <p:sp>
        <p:nvSpPr>
          <p:cNvPr id="3" name="Content Placeholder 2"/>
          <p:cNvSpPr>
            <a:spLocks noGrp="1"/>
          </p:cNvSpPr>
          <p:nvPr>
            <p:ph idx="1"/>
          </p:nvPr>
        </p:nvSpPr>
        <p:spPr/>
        <p:txBody>
          <a:bodyPr/>
          <a:lstStyle/>
          <a:p>
            <a:r>
              <a:rPr lang="en-US" dirty="0" smtClean="0"/>
              <a:t>There are several verses and sayings of the Prophet (</a:t>
            </a:r>
            <a:r>
              <a:rPr lang="en-US" dirty="0" err="1" smtClean="0"/>
              <a:t>p.u.b.h</a:t>
            </a:r>
            <a:r>
              <a:rPr lang="en-US" dirty="0" smtClean="0"/>
              <a:t>) legalizing the concept of Takaful in Islam</a:t>
            </a:r>
          </a:p>
          <a:p>
            <a:r>
              <a:rPr lang="en-US" dirty="0" smtClean="0"/>
              <a:t>Qur’an verse:  “…Help you one another in Al-Birr and At-</a:t>
            </a:r>
            <a:r>
              <a:rPr lang="en-US" dirty="0" err="1" smtClean="0"/>
              <a:t>Taqwa</a:t>
            </a:r>
            <a:r>
              <a:rPr lang="en-US" dirty="0" smtClean="0"/>
              <a:t>, but do not help one another in sin and transgression” (5: 2)</a:t>
            </a:r>
          </a:p>
          <a:p>
            <a:r>
              <a:rPr lang="en-US" dirty="0" smtClean="0"/>
              <a:t>Saying of the prophet (</a:t>
            </a:r>
            <a:r>
              <a:rPr lang="en-US" dirty="0" err="1" smtClean="0"/>
              <a:t>p.b.h.u</a:t>
            </a:r>
            <a:r>
              <a:rPr lang="en-US" dirty="0" smtClean="0"/>
              <a:t>):</a:t>
            </a:r>
          </a:p>
          <a:p>
            <a:r>
              <a:rPr lang="en-US" dirty="0" smtClean="0"/>
              <a:t>  </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modeled </a:t>
            </a:r>
            <a:r>
              <a:rPr lang="en-US" dirty="0" smtClean="0"/>
              <a:t>on the framework of mutual insurance. A group of persons with the desire to ‘help one another’ in times of distress, contribute money into a common fund which will be sufficient to pay claims of members as they arise. (</a:t>
            </a:r>
            <a:r>
              <a:rPr lang="en-US" dirty="0" err="1" smtClean="0"/>
              <a:t>Maysami</a:t>
            </a:r>
            <a:r>
              <a:rPr lang="en-US" dirty="0" smtClean="0"/>
              <a:t> &amp; Williams, 2006; </a:t>
            </a:r>
            <a:endParaRPr lang="en-US" dirty="0" smtClean="0"/>
          </a:p>
          <a:p>
            <a:r>
              <a:rPr lang="en-US" dirty="0" smtClean="0"/>
              <a:t>The system </a:t>
            </a:r>
            <a:r>
              <a:rPr lang="en-US" dirty="0" smtClean="0"/>
              <a:t>is based on </a:t>
            </a:r>
            <a:r>
              <a:rPr lang="en-US" dirty="0" smtClean="0"/>
              <a:t>the </a:t>
            </a:r>
            <a:r>
              <a:rPr lang="en-US" dirty="0" smtClean="0"/>
              <a:t>principle of ‘</a:t>
            </a:r>
            <a:r>
              <a:rPr lang="en-US" dirty="0" err="1" smtClean="0"/>
              <a:t>Tabarru</a:t>
            </a:r>
            <a:r>
              <a:rPr lang="en-US" dirty="0" smtClean="0"/>
              <a:t>’ (donation/charity). While other insurance contracts are usually entered into with a view to making </a:t>
            </a:r>
            <a:r>
              <a:rPr lang="en-US" dirty="0" smtClean="0"/>
              <a:t>profit.</a:t>
            </a:r>
          </a:p>
          <a:p>
            <a:r>
              <a:rPr lang="en-US" dirty="0" smtClean="0"/>
              <a:t>Basically its a </a:t>
            </a:r>
            <a:r>
              <a:rPr lang="en-US" dirty="0" smtClean="0"/>
              <a:t>tool for risk management and distribution based on </a:t>
            </a:r>
            <a:r>
              <a:rPr lang="en-US" dirty="0" err="1" smtClean="0"/>
              <a:t>ta’awun</a:t>
            </a:r>
            <a:r>
              <a:rPr lang="en-US" dirty="0" smtClean="0"/>
              <a:t> (solidarity and mutual assistance). Individual risks are not transferred to a third party </a:t>
            </a:r>
            <a:r>
              <a:rPr lang="en-US" dirty="0" smtClean="0"/>
              <a:t>as </a:t>
            </a:r>
            <a:r>
              <a:rPr lang="en-US" dirty="0" smtClean="0"/>
              <a:t>is the case with conventional insurance (</a:t>
            </a:r>
            <a:r>
              <a:rPr lang="en-US" dirty="0" err="1" smtClean="0"/>
              <a:t>Rejda</a:t>
            </a:r>
            <a:r>
              <a:rPr lang="en-US" dirty="0" smtClean="0"/>
              <a:t>, E. G., 2011) but is shared among the members who agree to defray the losses of each other. At the end of each financial year, if the fund has not been exhausted by the payment of claims, any excess is distributed among the members to the ratio of their contributions (</a:t>
            </a:r>
            <a:r>
              <a:rPr lang="en-US" dirty="0" err="1" smtClean="0"/>
              <a:t>Muslehuddin</a:t>
            </a:r>
            <a:r>
              <a:rPr lang="en-US" dirty="0" smtClean="0"/>
              <a:t>, 2006).</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err="1" smtClean="0"/>
              <a:t>Maqasid</a:t>
            </a:r>
            <a:r>
              <a:rPr lang="en-US" dirty="0" smtClean="0"/>
              <a:t> al-</a:t>
            </a:r>
            <a:r>
              <a:rPr lang="en-US" dirty="0" err="1" smtClean="0"/>
              <a:t>shari’ah</a:t>
            </a:r>
            <a:endParaRPr lang="en-US" dirty="0"/>
          </a:p>
        </p:txBody>
      </p:sp>
      <p:sp>
        <p:nvSpPr>
          <p:cNvPr id="3" name="Content Placeholder 2"/>
          <p:cNvSpPr>
            <a:spLocks noGrp="1"/>
          </p:cNvSpPr>
          <p:nvPr>
            <p:ph idx="1"/>
          </p:nvPr>
        </p:nvSpPr>
        <p:spPr/>
        <p:txBody>
          <a:bodyPr>
            <a:noAutofit/>
          </a:bodyPr>
          <a:lstStyle/>
          <a:p>
            <a:r>
              <a:rPr lang="en-US" sz="1400" dirty="0" smtClean="0"/>
              <a:t>Literal translation: -</a:t>
            </a:r>
          </a:p>
          <a:p>
            <a:r>
              <a:rPr lang="en-US" sz="1400" dirty="0" smtClean="0"/>
              <a:t>- </a:t>
            </a:r>
            <a:r>
              <a:rPr lang="en-US" sz="1400" dirty="0" smtClean="0"/>
              <a:t>The </a:t>
            </a:r>
            <a:r>
              <a:rPr lang="en-US" sz="1400" dirty="0" smtClean="0"/>
              <a:t>‘direction of the </a:t>
            </a:r>
            <a:r>
              <a:rPr lang="en-US" sz="1400" dirty="0" err="1" smtClean="0"/>
              <a:t>sharia</a:t>
            </a:r>
            <a:r>
              <a:rPr lang="en-US" sz="1400" dirty="0" smtClean="0"/>
              <a:t> (</a:t>
            </a:r>
            <a:r>
              <a:rPr lang="en-US" sz="1400" dirty="0" err="1" smtClean="0"/>
              <a:t>Dusuki</a:t>
            </a:r>
            <a:r>
              <a:rPr lang="en-US" sz="1400" dirty="0" smtClean="0"/>
              <a:t> &amp; </a:t>
            </a:r>
            <a:r>
              <a:rPr lang="en-US" sz="1400" dirty="0" err="1" smtClean="0"/>
              <a:t>Bouheraoua</a:t>
            </a:r>
            <a:r>
              <a:rPr lang="en-US" sz="1400" dirty="0" smtClean="0"/>
              <a:t>, 2011) </a:t>
            </a:r>
            <a:endParaRPr lang="en-US" sz="1400" dirty="0" smtClean="0"/>
          </a:p>
          <a:p>
            <a:r>
              <a:rPr lang="en-US" sz="1400" dirty="0" smtClean="0"/>
              <a:t>Guiding </a:t>
            </a:r>
            <a:r>
              <a:rPr lang="en-US" sz="1400" dirty="0" smtClean="0"/>
              <a:t>principles, higher objectives and intent of Islamic law and the welfare or advantage to be derived from the implementation of Islamic laws and principles (</a:t>
            </a:r>
            <a:r>
              <a:rPr lang="en-US" sz="1400" dirty="0" err="1" smtClean="0"/>
              <a:t>Kamali</a:t>
            </a:r>
            <a:r>
              <a:rPr lang="en-US" sz="1400" dirty="0" smtClean="0"/>
              <a:t>, </a:t>
            </a:r>
            <a:r>
              <a:rPr lang="en-US" sz="1400" dirty="0" smtClean="0"/>
              <a:t>1998).. </a:t>
            </a:r>
          </a:p>
          <a:p>
            <a:r>
              <a:rPr lang="en-US" sz="1400" dirty="0" smtClean="0"/>
              <a:t>Imam </a:t>
            </a:r>
            <a:r>
              <a:rPr lang="en-US" sz="1400" dirty="0" err="1" smtClean="0"/>
              <a:t>Ghazali</a:t>
            </a:r>
            <a:r>
              <a:rPr lang="en-US" sz="1400" dirty="0" smtClean="0"/>
              <a:t> (in </a:t>
            </a:r>
            <a:r>
              <a:rPr lang="en-US" sz="1400" dirty="0" err="1" smtClean="0"/>
              <a:t>Dusuki</a:t>
            </a:r>
            <a:r>
              <a:rPr lang="en-US" sz="1400" dirty="0" smtClean="0"/>
              <a:t> &amp; </a:t>
            </a:r>
            <a:r>
              <a:rPr lang="en-US" sz="1400" dirty="0" err="1" smtClean="0"/>
              <a:t>Bouheraoua</a:t>
            </a:r>
            <a:r>
              <a:rPr lang="en-US" sz="1400" dirty="0" smtClean="0"/>
              <a:t>, 2011) defined it from the perspective of the objectives meant for the protection of religion (din), life (</a:t>
            </a:r>
            <a:r>
              <a:rPr lang="en-US" sz="1400" dirty="0" err="1" smtClean="0"/>
              <a:t>nafs</a:t>
            </a:r>
            <a:r>
              <a:rPr lang="en-US" sz="1400" dirty="0" smtClean="0"/>
              <a:t>), property (mal), intellect (</a:t>
            </a:r>
            <a:r>
              <a:rPr lang="en-US" sz="1400" dirty="0" err="1" smtClean="0"/>
              <a:t>aql</a:t>
            </a:r>
            <a:r>
              <a:rPr lang="en-US" sz="1400" dirty="0" smtClean="0"/>
              <a:t>) and posterity (</a:t>
            </a:r>
            <a:r>
              <a:rPr lang="en-US" sz="1400" dirty="0" err="1" smtClean="0"/>
              <a:t>nasl</a:t>
            </a:r>
            <a:r>
              <a:rPr lang="en-US" sz="1400" dirty="0" smtClean="0"/>
              <a:t>). </a:t>
            </a:r>
            <a:r>
              <a:rPr lang="en-US" sz="1400" dirty="0" err="1" smtClean="0"/>
              <a:t>Dusuki</a:t>
            </a:r>
            <a:r>
              <a:rPr lang="en-US" sz="1400" dirty="0" smtClean="0"/>
              <a:t> and </a:t>
            </a:r>
            <a:r>
              <a:rPr lang="en-US" sz="1400" dirty="0" err="1" smtClean="0"/>
              <a:t>Bouheraua</a:t>
            </a:r>
            <a:r>
              <a:rPr lang="en-US" sz="1400" dirty="0" smtClean="0"/>
              <a:t> (20011) mention </a:t>
            </a:r>
            <a:r>
              <a:rPr lang="en-US" sz="1400" dirty="0" err="1" smtClean="0"/>
              <a:t>Iman</a:t>
            </a:r>
            <a:r>
              <a:rPr lang="en-US" sz="1400" dirty="0" smtClean="0"/>
              <a:t> al </a:t>
            </a:r>
            <a:r>
              <a:rPr lang="en-US" sz="1400" dirty="0" err="1" smtClean="0"/>
              <a:t>Shatibi’s</a:t>
            </a:r>
            <a:r>
              <a:rPr lang="en-US" sz="1400" dirty="0" smtClean="0"/>
              <a:t> (d 1388) views as legislation meant to protect man from his whims and place him on the proper path while </a:t>
            </a:r>
            <a:r>
              <a:rPr lang="en-US" sz="1400" dirty="0" err="1" smtClean="0"/>
              <a:t>Ibn</a:t>
            </a:r>
            <a:r>
              <a:rPr lang="en-US" sz="1400" dirty="0" smtClean="0"/>
              <a:t> </a:t>
            </a:r>
            <a:r>
              <a:rPr lang="en-US" sz="1400" dirty="0" err="1" smtClean="0"/>
              <a:t>Ashur</a:t>
            </a:r>
            <a:r>
              <a:rPr lang="en-US" sz="1400" dirty="0" smtClean="0"/>
              <a:t> (1978) :- the purpose and wisdom behind every </a:t>
            </a:r>
            <a:r>
              <a:rPr lang="en-US" sz="1400" dirty="0" err="1" smtClean="0"/>
              <a:t>shari’ah</a:t>
            </a:r>
            <a:r>
              <a:rPr lang="en-US" sz="1400" dirty="0" smtClean="0"/>
              <a:t> ruling whose objective is to preserve social order and ensure healthy progress of the society. </a:t>
            </a:r>
            <a:endParaRPr lang="en-US" sz="1400"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Despite the varying definitions, all scholars agree that the basic concept of </a:t>
            </a:r>
            <a:r>
              <a:rPr lang="en-US" dirty="0" err="1" smtClean="0"/>
              <a:t>maqasid</a:t>
            </a:r>
            <a:r>
              <a:rPr lang="en-US" dirty="0" smtClean="0"/>
              <a:t> al </a:t>
            </a:r>
            <a:r>
              <a:rPr lang="en-US" dirty="0" err="1" smtClean="0"/>
              <a:t>sharia</a:t>
            </a:r>
            <a:r>
              <a:rPr lang="en-US" dirty="0" smtClean="0"/>
              <a:t> is the preservation and protection of public interest (</a:t>
            </a:r>
            <a:r>
              <a:rPr lang="en-US" dirty="0" err="1" smtClean="0"/>
              <a:t>masalih</a:t>
            </a:r>
            <a:r>
              <a:rPr lang="en-US" dirty="0" smtClean="0"/>
              <a:t>), which literally translates as welfare, interest or benefit (</a:t>
            </a:r>
            <a:r>
              <a:rPr lang="en-US" dirty="0" err="1" smtClean="0"/>
              <a:t>Chapra</a:t>
            </a:r>
            <a:r>
              <a:rPr lang="en-US" dirty="0" smtClean="0"/>
              <a:t>, 2000; </a:t>
            </a:r>
            <a:r>
              <a:rPr lang="en-US" dirty="0" err="1" smtClean="0"/>
              <a:t>Kamali</a:t>
            </a:r>
            <a:r>
              <a:rPr lang="en-US" dirty="0" smtClean="0"/>
              <a:t>, 2003) and the repulsion of harm through legislation by the lawgiver</a:t>
            </a:r>
          </a:p>
          <a:p>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err="1" smtClean="0"/>
              <a:t>Categoriztion</a:t>
            </a:r>
            <a:r>
              <a:rPr lang="en-US" dirty="0" smtClean="0"/>
              <a:t> of </a:t>
            </a:r>
            <a:r>
              <a:rPr lang="en-US" dirty="0" err="1" smtClean="0"/>
              <a:t>maqasid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In order </a:t>
            </a:r>
            <a:r>
              <a:rPr lang="en-US" dirty="0" smtClean="0"/>
              <a:t>of importance, by scholars (</a:t>
            </a:r>
            <a:r>
              <a:rPr lang="en-US" dirty="0" err="1" smtClean="0"/>
              <a:t>Ghazali</a:t>
            </a:r>
            <a:r>
              <a:rPr lang="en-US" dirty="0" smtClean="0"/>
              <a:t>),as life, intellect, property, faith and lineage which must be protected to ensure order and avoid chaos in this world and in the hereafter. The </a:t>
            </a:r>
            <a:r>
              <a:rPr lang="en-US" dirty="0" err="1" smtClean="0"/>
              <a:t>hajiyya</a:t>
            </a:r>
            <a:r>
              <a:rPr lang="en-US" dirty="0" smtClean="0"/>
              <a:t> are those which complement the </a:t>
            </a:r>
            <a:r>
              <a:rPr lang="en-US" dirty="0" err="1" smtClean="0"/>
              <a:t>daruriyyat</a:t>
            </a:r>
            <a:r>
              <a:rPr lang="en-US" dirty="0" smtClean="0"/>
              <a:t> by removing hardships and facilitating ease in daily life (</a:t>
            </a:r>
            <a:r>
              <a:rPr lang="en-US" dirty="0" err="1" smtClean="0"/>
              <a:t>Lahsasna</a:t>
            </a:r>
            <a:r>
              <a:rPr lang="en-US" dirty="0" smtClean="0"/>
              <a:t> &amp; </a:t>
            </a:r>
            <a:r>
              <a:rPr lang="en-US" dirty="0" err="1" smtClean="0"/>
              <a:t>Sulaiman</a:t>
            </a:r>
            <a:r>
              <a:rPr lang="en-US" dirty="0" smtClean="0"/>
              <a:t>, 2010; </a:t>
            </a:r>
            <a:r>
              <a:rPr lang="en-US" dirty="0" err="1" smtClean="0"/>
              <a:t>Nyazee</a:t>
            </a:r>
            <a:r>
              <a:rPr lang="en-US" dirty="0" smtClean="0"/>
              <a:t>, 2002) with examples including legislations that permit the </a:t>
            </a:r>
            <a:r>
              <a:rPr lang="en-US" dirty="0" err="1" smtClean="0"/>
              <a:t>salam</a:t>
            </a:r>
            <a:r>
              <a:rPr lang="en-US" dirty="0" smtClean="0"/>
              <a:t> sale as an exception to rule </a:t>
            </a:r>
            <a:r>
              <a:rPr lang="en-US" dirty="0" smtClean="0"/>
              <a:t>of </a:t>
            </a:r>
            <a:r>
              <a:rPr lang="en-US" dirty="0" smtClean="0"/>
              <a:t>possession before a valid sale can be effected (Abdul Aziz &amp; Mohamed, 2013) while the protection of the </a:t>
            </a:r>
            <a:r>
              <a:rPr lang="en-US" dirty="0" err="1" smtClean="0"/>
              <a:t>tahsiniyyat</a:t>
            </a:r>
            <a:r>
              <a:rPr lang="en-US" dirty="0" smtClean="0"/>
              <a:t> are encouraged for the refinement and perfection of life as they ensure proper implementation of both </a:t>
            </a:r>
            <a:r>
              <a:rPr lang="en-US" dirty="0" err="1" smtClean="0"/>
              <a:t>hajiyyat</a:t>
            </a:r>
            <a:r>
              <a:rPr lang="en-US" dirty="0" smtClean="0"/>
              <a:t> and </a:t>
            </a:r>
            <a:r>
              <a:rPr lang="en-US" dirty="0" err="1" smtClean="0"/>
              <a:t>daruriyyat</a:t>
            </a:r>
            <a:r>
              <a:rPr lang="en-US" dirty="0" smtClean="0"/>
              <a:t> but whose absence will not lead to outright detriment (</a:t>
            </a:r>
            <a:r>
              <a:rPr lang="en-US" dirty="0" err="1" smtClean="0"/>
              <a:t>Dusuki</a:t>
            </a:r>
            <a:r>
              <a:rPr lang="en-US" dirty="0" smtClean="0"/>
              <a:t> &amp; </a:t>
            </a:r>
            <a:r>
              <a:rPr lang="en-US" dirty="0" err="1" smtClean="0"/>
              <a:t>Bouheraoua</a:t>
            </a:r>
            <a:r>
              <a:rPr lang="en-US" dirty="0" smtClean="0"/>
              <a:t>, 2012). </a:t>
            </a:r>
          </a:p>
          <a:p>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Its relation to finance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relation to </a:t>
            </a:r>
            <a:r>
              <a:rPr lang="en-US" dirty="0" smtClean="0"/>
              <a:t>finance, </a:t>
            </a:r>
            <a:r>
              <a:rPr lang="en-US" dirty="0" smtClean="0"/>
              <a:t>the protection of the </a:t>
            </a:r>
            <a:r>
              <a:rPr lang="en-US" dirty="0" err="1" smtClean="0"/>
              <a:t>daruriyyat</a:t>
            </a:r>
            <a:r>
              <a:rPr lang="en-US" dirty="0" smtClean="0"/>
              <a:t> (particularly the protection and preservation of </a:t>
            </a:r>
            <a:r>
              <a:rPr lang="en-US" dirty="0" smtClean="0"/>
              <a:t>wealth ) </a:t>
            </a:r>
            <a:r>
              <a:rPr lang="en-US" dirty="0" smtClean="0"/>
              <a:t>is the most pertinent segment of </a:t>
            </a:r>
            <a:r>
              <a:rPr lang="en-US" dirty="0" err="1" smtClean="0"/>
              <a:t>maqasid</a:t>
            </a:r>
            <a:r>
              <a:rPr lang="en-US" dirty="0" smtClean="0"/>
              <a:t> to </a:t>
            </a:r>
            <a:r>
              <a:rPr lang="en-US" dirty="0" smtClean="0"/>
              <a:t>Financial </a:t>
            </a:r>
            <a:r>
              <a:rPr lang="en-US" dirty="0" smtClean="0"/>
              <a:t>activities. As </a:t>
            </a:r>
            <a:r>
              <a:rPr lang="en-US" dirty="0" err="1" smtClean="0"/>
              <a:t>maqasid</a:t>
            </a:r>
            <a:r>
              <a:rPr lang="en-US" dirty="0" smtClean="0"/>
              <a:t> reflects the wisdom behind legislation in Islam, this becomes particularly highlighted when a study of rulings relating to </a:t>
            </a:r>
            <a:r>
              <a:rPr lang="en-US" dirty="0" smtClean="0"/>
              <a:t>financial matters </a:t>
            </a:r>
            <a:r>
              <a:rPr lang="en-US" dirty="0" smtClean="0"/>
              <a:t>is conducted. For example Islam encourages trade and the acquisition of profit through equity financing though it prohibits interest (</a:t>
            </a:r>
            <a:r>
              <a:rPr lang="en-US" dirty="0" err="1" smtClean="0"/>
              <a:t>riba</a:t>
            </a:r>
            <a:r>
              <a:rPr lang="en-US" dirty="0" smtClean="0"/>
              <a:t>) (Quran 2:275), has multiple legislations for the protection of property, makes the payment of </a:t>
            </a:r>
            <a:r>
              <a:rPr lang="en-US" dirty="0" err="1" smtClean="0"/>
              <a:t>zakat</a:t>
            </a:r>
            <a:r>
              <a:rPr lang="en-US" dirty="0" smtClean="0"/>
              <a:t> compulsory and prohibits transactions which contain uncertainty to protect transacting parties. In essence, these rulings and others like it indicate that the </a:t>
            </a:r>
            <a:r>
              <a:rPr lang="en-US" dirty="0" err="1" smtClean="0"/>
              <a:t>maqasid</a:t>
            </a:r>
            <a:r>
              <a:rPr lang="en-US" dirty="0" smtClean="0"/>
              <a:t> al </a:t>
            </a:r>
            <a:r>
              <a:rPr lang="en-US" dirty="0" err="1" smtClean="0"/>
              <a:t>sharia</a:t>
            </a:r>
            <a:r>
              <a:rPr lang="en-US" dirty="0" smtClean="0"/>
              <a:t>, relative to financial matters, aim to achieve </a:t>
            </a:r>
            <a:r>
              <a:rPr lang="en-US" dirty="0" err="1" smtClean="0"/>
              <a:t>maslaha</a:t>
            </a:r>
            <a:r>
              <a:rPr lang="en-US" dirty="0" smtClean="0"/>
              <a:t> by encouraging an economic system based on brotherhood and cooperation, social justice, justice and fairness in trade, equitable distribution of wealth and the elimination of poverty (</a:t>
            </a:r>
            <a:r>
              <a:rPr lang="en-US" dirty="0" err="1" smtClean="0"/>
              <a:t>Laldin</a:t>
            </a:r>
            <a:r>
              <a:rPr lang="en-US" dirty="0" smtClean="0"/>
              <a:t> &amp; </a:t>
            </a:r>
            <a:r>
              <a:rPr lang="en-US" dirty="0" err="1" smtClean="0"/>
              <a:t>Akram</a:t>
            </a:r>
            <a:r>
              <a:rPr lang="en-US" dirty="0" smtClean="0"/>
              <a:t>, 2013) and highlight the fact that to ensure profit maximization is not the single underlying force behind economic activities (</a:t>
            </a:r>
            <a:r>
              <a:rPr lang="en-US" dirty="0" err="1" smtClean="0"/>
              <a:t>Daud</a:t>
            </a:r>
            <a:r>
              <a:rPr lang="en-US" dirty="0" smtClean="0"/>
              <a:t>, 2012). </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Wealth (</a:t>
            </a:r>
            <a:r>
              <a:rPr lang="en-US" i="1" dirty="0" smtClean="0"/>
              <a:t>mal</a:t>
            </a:r>
            <a:r>
              <a:rPr lang="en-US" dirty="0" smtClean="0"/>
              <a:t>) &amp; ownership (</a:t>
            </a:r>
            <a:r>
              <a:rPr lang="en-US" i="1" dirty="0" smtClean="0"/>
              <a:t>milk</a:t>
            </a:r>
            <a:r>
              <a:rPr lang="en-US" dirty="0" smtClean="0"/>
              <a:t>) in </a:t>
            </a:r>
            <a:r>
              <a:rPr lang="en-US" dirty="0" err="1" smtClean="0"/>
              <a:t>islamic</a:t>
            </a:r>
            <a:r>
              <a:rPr lang="en-US" dirty="0" smtClean="0"/>
              <a:t> 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Definition of Al mal literally means </a:t>
            </a:r>
            <a:r>
              <a:rPr lang="en-US" b="1" dirty="0" smtClean="0"/>
              <a:t>something that is possessed and controlled (</a:t>
            </a:r>
            <a:r>
              <a:rPr lang="en-US" b="1" dirty="0" err="1" smtClean="0"/>
              <a:t>hiyazah</a:t>
            </a:r>
            <a:r>
              <a:rPr lang="en-US" b="1" dirty="0" smtClean="0"/>
              <a:t>) by someone</a:t>
            </a:r>
            <a:r>
              <a:rPr lang="en-US" dirty="0" smtClean="0"/>
              <a:t>, be it physical (`</a:t>
            </a:r>
            <a:r>
              <a:rPr lang="en-US" dirty="0" err="1" smtClean="0"/>
              <a:t>ain</a:t>
            </a:r>
            <a:r>
              <a:rPr lang="en-US" dirty="0" smtClean="0"/>
              <a:t>) or usufruct (</a:t>
            </a:r>
            <a:r>
              <a:rPr lang="en-US" dirty="0" err="1" smtClean="0"/>
              <a:t>manfaah</a:t>
            </a:r>
            <a:r>
              <a:rPr lang="en-US" dirty="0" smtClean="0"/>
              <a:t>) (Al </a:t>
            </a:r>
            <a:r>
              <a:rPr lang="en-US" dirty="0" err="1" smtClean="0"/>
              <a:t>Zuhayli</a:t>
            </a:r>
            <a:r>
              <a:rPr lang="en-US" dirty="0" smtClean="0"/>
              <a:t> 1989). According to al </a:t>
            </a:r>
            <a:r>
              <a:rPr lang="en-US" dirty="0" err="1" smtClean="0"/>
              <a:t>Qamus</a:t>
            </a:r>
            <a:r>
              <a:rPr lang="en-US" dirty="0" smtClean="0"/>
              <a:t> al </a:t>
            </a:r>
            <a:r>
              <a:rPr lang="en-US" dirty="0" err="1" smtClean="0"/>
              <a:t>Muhit</a:t>
            </a:r>
            <a:r>
              <a:rPr lang="en-US" dirty="0" smtClean="0"/>
              <a:t> (</a:t>
            </a:r>
            <a:r>
              <a:rPr lang="en-US" dirty="0" err="1" smtClean="0"/>
              <a:t>Abadi</a:t>
            </a:r>
            <a:r>
              <a:rPr lang="en-US" dirty="0" smtClean="0"/>
              <a:t> 1999) and </a:t>
            </a:r>
            <a:r>
              <a:rPr lang="en-US" dirty="0" err="1" smtClean="0"/>
              <a:t>Lisan</a:t>
            </a:r>
            <a:r>
              <a:rPr lang="en-US" dirty="0" smtClean="0"/>
              <a:t> al Arab (</a:t>
            </a:r>
            <a:r>
              <a:rPr lang="en-US" dirty="0" err="1" smtClean="0"/>
              <a:t>Manzur</a:t>
            </a:r>
            <a:r>
              <a:rPr lang="en-US" dirty="0" smtClean="0"/>
              <a:t> 1975) al mal is ordinarily means all things which are capable of being owned. </a:t>
            </a:r>
          </a:p>
          <a:p>
            <a:r>
              <a:rPr lang="en-US" dirty="0" smtClean="0"/>
              <a:t>‘Property' from the perspective of Islamic law are each which can be controlled, exploited, and lawful and in accordance with Islamic principles have value as well as humans tend to it(</a:t>
            </a:r>
            <a:r>
              <a:rPr lang="en-US" dirty="0" err="1" smtClean="0"/>
              <a:t>Mohd</a:t>
            </a:r>
            <a:r>
              <a:rPr lang="en-US" dirty="0" smtClean="0"/>
              <a:t> </a:t>
            </a:r>
            <a:r>
              <a:rPr lang="en-US" dirty="0" err="1" smtClean="0"/>
              <a:t>Izzat</a:t>
            </a:r>
            <a:r>
              <a:rPr lang="en-US" dirty="0" smtClean="0"/>
              <a:t> </a:t>
            </a:r>
            <a:r>
              <a:rPr lang="en-US" dirty="0" err="1" smtClean="0"/>
              <a:t>Amsyar</a:t>
            </a:r>
            <a:r>
              <a:rPr lang="en-US" dirty="0" smtClean="0"/>
              <a:t> </a:t>
            </a:r>
            <a:r>
              <a:rPr lang="en-US" dirty="0" err="1" smtClean="0"/>
              <a:t>Mohd</a:t>
            </a:r>
            <a:r>
              <a:rPr lang="en-US" dirty="0" smtClean="0"/>
              <a:t> </a:t>
            </a:r>
            <a:r>
              <a:rPr lang="en-US" dirty="0" err="1" smtClean="0"/>
              <a:t>Arif</a:t>
            </a:r>
            <a:r>
              <a:rPr lang="en-US" dirty="0" smtClean="0"/>
              <a:t>, 2017).</a:t>
            </a:r>
          </a:p>
          <a:p>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Wealth is an important aspects in human life. Without it, social disorder can be experienced in the society i.e. famine, stupidity/ignorance; criminals; low health, and others </a:t>
            </a:r>
            <a:r>
              <a:rPr lang="en-US" dirty="0" err="1" smtClean="0"/>
              <a:t>heance</a:t>
            </a:r>
            <a:r>
              <a:rPr lang="en-US" dirty="0" smtClean="0"/>
              <a:t> it has to </a:t>
            </a:r>
            <a:r>
              <a:rPr lang="en-US" dirty="0" smtClean="0"/>
              <a:t>be given </a:t>
            </a:r>
            <a:r>
              <a:rPr lang="en-US" dirty="0" smtClean="0"/>
              <a:t>priority in the society.</a:t>
            </a:r>
          </a:p>
          <a:p>
            <a:r>
              <a:rPr lang="en-US" dirty="0" smtClean="0"/>
              <a:t>86 words in 70 chapters of the Qur’an carry word al-mal in different diversions.</a:t>
            </a:r>
          </a:p>
          <a:p>
            <a:r>
              <a:rPr lang="en-US" dirty="0" smtClean="0"/>
              <a:t>Approximately 70% of Qur’an discussing issues on wealth making economic issues to be very import and urgent to human being both here and hereafter(</a:t>
            </a:r>
            <a:r>
              <a:rPr lang="en-US" dirty="0" err="1" smtClean="0"/>
              <a:t>Bukhori</a:t>
            </a:r>
            <a:r>
              <a:rPr lang="en-US" dirty="0" smtClean="0"/>
              <a:t> Abdul Shomad1*</a:t>
            </a:r>
            <a:r>
              <a:rPr lang="en-US" dirty="0" err="1" smtClean="0"/>
              <a:t>Abd</a:t>
            </a:r>
            <a:r>
              <a:rPr lang="en-US" dirty="0" smtClean="0"/>
              <a:t>. Wahid 2019) </a:t>
            </a:r>
          </a:p>
          <a:p>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authority of wealth ownership in </a:t>
            </a:r>
            <a:r>
              <a:rPr lang="en-US" dirty="0" err="1" smtClean="0"/>
              <a:t>islam</a:t>
            </a:r>
            <a:endParaRPr lang="en-US" dirty="0"/>
          </a:p>
        </p:txBody>
      </p:sp>
      <p:sp>
        <p:nvSpPr>
          <p:cNvPr id="3" name="Content Placeholder 2"/>
          <p:cNvSpPr>
            <a:spLocks noGrp="1"/>
          </p:cNvSpPr>
          <p:nvPr>
            <p:ph idx="1"/>
          </p:nvPr>
        </p:nvSpPr>
        <p:spPr/>
        <p:txBody>
          <a:bodyPr/>
          <a:lstStyle/>
          <a:p>
            <a:r>
              <a:rPr lang="en-US" dirty="0" smtClean="0"/>
              <a:t>Divided in three categories of ownership</a:t>
            </a:r>
          </a:p>
          <a:p>
            <a:r>
              <a:rPr lang="en-US" dirty="0" smtClean="0"/>
              <a:t>Absolute ownership</a:t>
            </a:r>
          </a:p>
          <a:p>
            <a:r>
              <a:rPr lang="en-US" dirty="0" smtClean="0"/>
              <a:t>Shared ownership </a:t>
            </a:r>
          </a:p>
          <a:p>
            <a:r>
              <a:rPr lang="en-US" dirty="0" smtClean="0"/>
              <a:t>Personal ownership</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outline</a:t>
            </a:r>
          </a:p>
        </p:txBody>
      </p:sp>
      <p:sp>
        <p:nvSpPr>
          <p:cNvPr id="3" name="Content Placeholder 2"/>
          <p:cNvSpPr>
            <a:spLocks noGrp="1"/>
          </p:cNvSpPr>
          <p:nvPr>
            <p:ph idx="1"/>
          </p:nvPr>
        </p:nvSpPr>
        <p:spPr/>
        <p:txBody>
          <a:bodyPr>
            <a:normAutofit/>
          </a:bodyPr>
          <a:lstStyle/>
          <a:p>
            <a:r>
              <a:rPr lang="en-US" dirty="0"/>
              <a:t>Presentation objectives</a:t>
            </a:r>
          </a:p>
          <a:p>
            <a:r>
              <a:rPr lang="en-US" dirty="0"/>
              <a:t>introduction</a:t>
            </a:r>
          </a:p>
          <a:p>
            <a:r>
              <a:rPr lang="en-US" dirty="0" smtClean="0"/>
              <a:t>Takaful and </a:t>
            </a:r>
            <a:r>
              <a:rPr lang="en-US" dirty="0" err="1" smtClean="0"/>
              <a:t>Maqasid</a:t>
            </a:r>
            <a:r>
              <a:rPr lang="en-US" dirty="0" smtClean="0"/>
              <a:t> al-Shari’ah</a:t>
            </a:r>
          </a:p>
          <a:p>
            <a:r>
              <a:rPr lang="en-US" dirty="0" smtClean="0"/>
              <a:t>Wealth (</a:t>
            </a:r>
            <a:r>
              <a:rPr lang="en-US" i="1" dirty="0" smtClean="0"/>
              <a:t>Mal</a:t>
            </a:r>
            <a:r>
              <a:rPr lang="en-US" dirty="0" smtClean="0"/>
              <a:t>) and ownership(</a:t>
            </a:r>
            <a:r>
              <a:rPr lang="en-US" i="1" dirty="0" smtClean="0"/>
              <a:t>Milk</a:t>
            </a:r>
            <a:r>
              <a:rPr lang="en-US" dirty="0" smtClean="0"/>
              <a:t>) in Islamic view </a:t>
            </a:r>
          </a:p>
          <a:p>
            <a:pPr lvl="0"/>
            <a:r>
              <a:rPr lang="en-US" dirty="0" smtClean="0"/>
              <a:t>The concept of mercy (</a:t>
            </a:r>
            <a:r>
              <a:rPr lang="en-US" i="1" dirty="0" err="1" smtClean="0"/>
              <a:t>rahma</a:t>
            </a:r>
            <a:r>
              <a:rPr lang="en-US" dirty="0" smtClean="0"/>
              <a:t>) in relation to </a:t>
            </a:r>
            <a:r>
              <a:rPr lang="en-US" i="1" dirty="0" smtClean="0"/>
              <a:t>Takaful;</a:t>
            </a:r>
            <a:endParaRPr lang="en-US" dirty="0" smtClean="0"/>
          </a:p>
          <a:p>
            <a:r>
              <a:rPr lang="en-US" dirty="0" smtClean="0"/>
              <a:t>. Mechanism used in safeguarding wealth and life in Islam</a:t>
            </a:r>
          </a:p>
          <a:p>
            <a:r>
              <a:rPr lang="en-US" dirty="0" smtClean="0"/>
              <a:t>Conclusion</a:t>
            </a: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xmlns="" id="{27933023-E2DB-85CC-C949-274FCF5145A2}"/>
              </a:ext>
            </a:extLst>
          </p:cNvPr>
          <p:cNvSpPr>
            <a:spLocks noGrp="1"/>
          </p:cNvSpPr>
          <p:nvPr>
            <p:ph type="dt" sz="half" idx="10"/>
          </p:nvPr>
        </p:nvSpPr>
        <p:spPr/>
        <p:txBody>
          <a:bodyPr/>
          <a:lstStyle/>
          <a:p>
            <a:fld id="{8BE87B03-2A0B-6945-B96A-33F2EF93B2F2}" type="datetime1">
              <a:rPr lang="en-US" smtClean="0"/>
              <a:pPr/>
              <a:t>7/25/2022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Qur’an instructs a unique principle about ownership status of wealth. Indeed, intended uniqueness is in general principle that wealth does not belong to human or other creature. Otherwise, the owner of the absolute wealth is Allah. This understanding can be relied on Q.S. 24:33: “... and gives them a part of Allah’s wealth who given to you…” The absolute owner of everything in the world is Allah. Ownership by human is only relative limited to carry out the mandate of managing and utilizing in accordance with his provision.</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Sole provider and </a:t>
            </a:r>
            <a:r>
              <a:rPr lang="en-US" dirty="0" err="1" smtClean="0"/>
              <a:t>sustaner</a:t>
            </a:r>
            <a:r>
              <a:rPr lang="en-US" dirty="0" smtClean="0"/>
              <a:t>.  “And no moving creature is there on earth but its provision is due from Allah. And He knows its dwelling place and its deposit. All is in a Clear Book. ”  (11:6)</a:t>
            </a:r>
          </a:p>
          <a:p>
            <a:r>
              <a:rPr lang="en-US" dirty="0" smtClean="0"/>
              <a:t>Allah says; “... and gives them a part of Allah’s wealth who given to you…” (24:33)</a:t>
            </a:r>
          </a:p>
          <a:p>
            <a:r>
              <a:rPr lang="en-US" dirty="0" smtClean="0"/>
              <a:t>Allah says;  “Is there any creator other than Allah who provides for you from the heaven and earth? There is no deity except Him, so how are you deluded?” (35:3)</a:t>
            </a:r>
          </a:p>
          <a:p>
            <a:r>
              <a:rPr lang="en-US" dirty="0" smtClean="0"/>
              <a:t>This understanding provides a limit to human being’s ownership of wealth making him to be humble and recognize that he is only Allah’s custodian and steward on earth (</a:t>
            </a:r>
            <a:r>
              <a:rPr lang="en-US" i="1" dirty="0" err="1" smtClean="0"/>
              <a:t>Khalifa</a:t>
            </a:r>
            <a:r>
              <a:rPr lang="en-US" dirty="0" smtClean="0"/>
              <a:t>).</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Shared Ownership  wealth</a:t>
            </a:r>
          </a:p>
          <a:p>
            <a:pPr>
              <a:buNone/>
            </a:pPr>
            <a:r>
              <a:rPr lang="en-US" dirty="0" smtClean="0"/>
              <a:t>    - The purpose of this ownership form of wealth is for the cycling of wealth to all humans. Allah says; “ in order that it may not become a fortune used by the rich among you “ (59:7)</a:t>
            </a:r>
          </a:p>
          <a:p>
            <a:pPr>
              <a:buNone/>
            </a:pPr>
            <a:r>
              <a:rPr lang="en-US" dirty="0" smtClean="0"/>
              <a:t>  - This is to let wealth circulate in the society evenly distributed for the flourish the economy and do away with monopoly </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Cont…</a:t>
            </a:r>
            <a:endParaRPr lang="en-US" dirty="0"/>
          </a:p>
        </p:txBody>
      </p:sp>
      <p:sp>
        <p:nvSpPr>
          <p:cNvPr id="3" name="Content Placeholder 2"/>
          <p:cNvSpPr>
            <a:spLocks noGrp="1"/>
          </p:cNvSpPr>
          <p:nvPr>
            <p:ph idx="1"/>
          </p:nvPr>
        </p:nvSpPr>
        <p:spPr/>
        <p:txBody>
          <a:bodyPr/>
          <a:lstStyle/>
          <a:p>
            <a:r>
              <a:rPr lang="en-US" b="1" dirty="0" smtClean="0"/>
              <a:t>as a Personal Property</a:t>
            </a:r>
          </a:p>
          <a:p>
            <a:r>
              <a:rPr lang="en-US" dirty="0" smtClean="0"/>
              <a:t>In this concept, one has the right to own wealth privately and freedom of usage in accordance to the Islamic laws which are Allah’s directive. The absolute owner of all wealth.</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520"/>
            <a:ext cx="6709909" cy="1329080"/>
          </a:xfrm>
        </p:spPr>
        <p:txBody>
          <a:bodyPr>
            <a:normAutofit fontScale="90000"/>
          </a:bodyPr>
          <a:lstStyle/>
          <a:p>
            <a:pPr algn="ctr"/>
            <a:r>
              <a:rPr lang="en-US" dirty="0" smtClean="0"/>
              <a:t>ways used in safeguarding wealth from </a:t>
            </a:r>
            <a:r>
              <a:rPr lang="en-US" dirty="0" err="1" smtClean="0"/>
              <a:t>qur’an</a:t>
            </a:r>
            <a:r>
              <a:rPr lang="en-US" dirty="0" smtClean="0"/>
              <a:t> and </a:t>
            </a:r>
            <a:r>
              <a:rPr lang="en-US" dirty="0" err="1" smtClean="0"/>
              <a:t>sunnah</a:t>
            </a:r>
            <a:r>
              <a:rPr lang="en-US" dirty="0" smtClean="0"/>
              <a:t> wealth and life</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From the passed slides, wealth is absolutely Allah’s property hence He has </a:t>
            </a:r>
            <a:r>
              <a:rPr lang="en-US" dirty="0" err="1" smtClean="0"/>
              <a:t>mentionend</a:t>
            </a:r>
            <a:r>
              <a:rPr lang="en-US" dirty="0" smtClean="0"/>
              <a:t> several ways of preserving and safeguarding it.  Some of them are:-</a:t>
            </a:r>
          </a:p>
          <a:p>
            <a:r>
              <a:rPr lang="en-US" dirty="0" smtClean="0"/>
              <a:t> a.  Legalizing retaliation (al-</a:t>
            </a:r>
            <a:r>
              <a:rPr lang="en-US" dirty="0" err="1" smtClean="0"/>
              <a:t>qisas</a:t>
            </a:r>
            <a:r>
              <a:rPr lang="en-US" dirty="0" smtClean="0"/>
              <a:t>) and blood money </a:t>
            </a:r>
            <a:r>
              <a:rPr lang="en-US" dirty="0" err="1" smtClean="0"/>
              <a:t>Diyyah</a:t>
            </a:r>
            <a:r>
              <a:rPr lang="en-US" dirty="0" smtClean="0"/>
              <a:t>.  Allah say; “And there is (a saving of) life for you in </a:t>
            </a:r>
            <a:r>
              <a:rPr lang="en-US" dirty="0" err="1" smtClean="0"/>
              <a:t>AlQisas</a:t>
            </a:r>
            <a:r>
              <a:rPr lang="en-US" dirty="0" smtClean="0"/>
              <a:t> (the Law of equality in punishment)</a:t>
            </a:r>
            <a:r>
              <a:rPr lang="ar-SA" dirty="0" smtClean="0"/>
              <a:t> </a:t>
            </a:r>
            <a:r>
              <a:rPr lang="en-US" dirty="0" smtClean="0"/>
              <a:t> (2:179)</a:t>
            </a:r>
          </a:p>
          <a:p>
            <a:r>
              <a:rPr lang="en-US" dirty="0" smtClean="0"/>
              <a:t>b.  Avoiding extravagancy and wastage (al-</a:t>
            </a:r>
            <a:r>
              <a:rPr lang="en-US" dirty="0" err="1" smtClean="0"/>
              <a:t>israf</a:t>
            </a:r>
            <a:r>
              <a:rPr lang="en-US" dirty="0" smtClean="0"/>
              <a:t>), Allah says; “</a:t>
            </a:r>
            <a:r>
              <a:rPr lang="en-US" b="1" i="1" dirty="0" smtClean="0"/>
              <a:t>and eat and drink and be not extravagant; surely He does not love the extravagant.” (7:31)</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 </a:t>
            </a:r>
            <a:r>
              <a:rPr lang="ar-SA" dirty="0" smtClean="0"/>
              <a:t> ِ</a:t>
            </a:r>
            <a:r>
              <a:rPr lang="en-US" dirty="0" smtClean="0"/>
              <a:t>Not to give wealth fools and unwise people. Allah says; “And give not unto the unwise your wealth which Allah has made a means of support for you”, (4:5)</a:t>
            </a:r>
          </a:p>
          <a:p>
            <a:r>
              <a:rPr lang="en-US" dirty="0" smtClean="0"/>
              <a:t>d.  Theft, adultery and wine-drinking are punishable offences as they pose a threat to the protection of private property, the well-being of the family, and the integrity of human intellect respectively.</a:t>
            </a:r>
          </a:p>
          <a:p>
            <a:r>
              <a:rPr lang="en-US" dirty="0" smtClean="0"/>
              <a:t>d. The Prophet (</a:t>
            </a:r>
            <a:r>
              <a:rPr lang="en-US" dirty="0" err="1" smtClean="0"/>
              <a:t>p.b.u.h</a:t>
            </a:r>
            <a:r>
              <a:rPr lang="en-US" dirty="0" smtClean="0"/>
              <a:t>) stressed on medication in order to preserve life through good health.  He said Seek treatment, O slaves of Allah! For Allah does not create any disease but He also creates with it the cure, except for old age.’ (</a:t>
            </a:r>
            <a:r>
              <a:rPr lang="en-US" dirty="0" err="1" smtClean="0"/>
              <a:t>Sunan</a:t>
            </a:r>
            <a:r>
              <a:rPr lang="en-US" dirty="0" smtClean="0"/>
              <a:t> </a:t>
            </a:r>
            <a:r>
              <a:rPr lang="en-US" dirty="0" err="1" smtClean="0"/>
              <a:t>Ibn</a:t>
            </a:r>
            <a:r>
              <a:rPr lang="en-US" dirty="0" smtClean="0"/>
              <a:t> </a:t>
            </a:r>
            <a:r>
              <a:rPr lang="en-US" dirty="0" err="1" smtClean="0"/>
              <a:t>Majah</a:t>
            </a:r>
            <a:r>
              <a:rPr lang="en-US" dirty="0" smtClean="0"/>
              <a:t> 3436) etc.</a:t>
            </a:r>
          </a:p>
          <a:p>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dirty="0" smtClean="0"/>
              <a:t>The concept of mercy (</a:t>
            </a:r>
            <a:r>
              <a:rPr lang="en-US" i="1" dirty="0" err="1" smtClean="0"/>
              <a:t>rahma</a:t>
            </a:r>
            <a:r>
              <a:rPr lang="en-US" dirty="0" smtClean="0"/>
              <a:t>) in relation to </a:t>
            </a:r>
            <a:r>
              <a:rPr lang="en-US" i="1" dirty="0" smtClean="0"/>
              <a:t>Takaful;</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Qur’an is expressive of mercy </a:t>
            </a:r>
            <a:r>
              <a:rPr lang="en-US" dirty="0" err="1" smtClean="0"/>
              <a:t>rahma</a:t>
            </a:r>
            <a:r>
              <a:rPr lang="en-US" dirty="0" smtClean="0"/>
              <a:t> by singling out the most important purpose of the </a:t>
            </a:r>
            <a:r>
              <a:rPr lang="en-US" dirty="0" err="1" smtClean="0"/>
              <a:t>Prophethood</a:t>
            </a:r>
            <a:r>
              <a:rPr lang="en-US" dirty="0" smtClean="0"/>
              <a:t> of Muhammad (</a:t>
            </a:r>
            <a:r>
              <a:rPr lang="en-US" dirty="0" err="1" smtClean="0"/>
              <a:t>p.b.u.h</a:t>
            </a:r>
            <a:r>
              <a:rPr lang="en-US" dirty="0" smtClean="0"/>
              <a:t>) as seen in the verse: “We have not sent you but a mercy to the world” (21: 107)</a:t>
            </a:r>
          </a:p>
          <a:p>
            <a:r>
              <a:rPr lang="en-US" dirty="0" smtClean="0"/>
              <a:t>Further more the emphasis is also observed in the character of the Qur’an itself. Allah says; “O mankind! There has come to you good advice from your Lord, and a cure for that which is in your breasts, -- a guidance and a mercy for the believers (10:57)</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two uppermost objectives of compassion (</a:t>
            </a:r>
            <a:r>
              <a:rPr lang="en-US" dirty="0" err="1" smtClean="0"/>
              <a:t>rahmah</a:t>
            </a:r>
            <a:r>
              <a:rPr lang="en-US" dirty="0" smtClean="0"/>
              <a:t>) and guidance (</a:t>
            </a:r>
            <a:r>
              <a:rPr lang="en-US" dirty="0" err="1" smtClean="0"/>
              <a:t>huda</a:t>
            </a:r>
            <a:r>
              <a:rPr lang="en-US" dirty="0" smtClean="0"/>
              <a:t>) in the foregoing verses are then substantiated by other provisions in the Qur’an and the </a:t>
            </a:r>
            <a:r>
              <a:rPr lang="en-US" dirty="0" err="1" smtClean="0"/>
              <a:t>Sunnah</a:t>
            </a:r>
            <a:r>
              <a:rPr lang="en-US" dirty="0" smtClean="0"/>
              <a:t> that seek to establish justice, eliminate prejudice, and alleviate hardship. </a:t>
            </a:r>
          </a:p>
          <a:p>
            <a:r>
              <a:rPr lang="en-US" dirty="0" smtClean="0"/>
              <a:t>The laws of the Qur’an and the </a:t>
            </a:r>
            <a:r>
              <a:rPr lang="en-US" dirty="0" err="1" smtClean="0"/>
              <a:t>Sunnah</a:t>
            </a:r>
            <a:r>
              <a:rPr lang="en-US" dirty="0" smtClean="0"/>
              <a:t> seek to promote cooperation and mutual support within the family and the society at large which </a:t>
            </a:r>
            <a:r>
              <a:rPr lang="en-US" dirty="0" err="1" smtClean="0"/>
              <a:t>enlignment</a:t>
            </a:r>
            <a:r>
              <a:rPr lang="en-US" dirty="0" smtClean="0"/>
              <a:t> with the concept of the Takaful  as seen in its definition.</a:t>
            </a:r>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Justice itself is a manifestation of God’s mercy as well as an objective of the Shari‘ah in its own right. </a:t>
            </a:r>
          </a:p>
          <a:p>
            <a:pPr lvl="0"/>
            <a:r>
              <a:rPr lang="en-US" dirty="0" smtClean="0"/>
              <a:t> Compassion (</a:t>
            </a:r>
            <a:r>
              <a:rPr lang="en-US" dirty="0" err="1" smtClean="0"/>
              <a:t>rahmah</a:t>
            </a:r>
            <a:r>
              <a:rPr lang="en-US" dirty="0" smtClean="0"/>
              <a:t>) is manifested in the </a:t>
            </a:r>
            <a:r>
              <a:rPr lang="en-US" dirty="0" err="1" smtClean="0"/>
              <a:t>realisation</a:t>
            </a:r>
            <a:r>
              <a:rPr lang="en-US" dirty="0" smtClean="0"/>
              <a:t> of benefit (</a:t>
            </a:r>
            <a:r>
              <a:rPr lang="en-US" dirty="0" err="1" smtClean="0"/>
              <a:t>maslahah</a:t>
            </a:r>
            <a:r>
              <a:rPr lang="en-US" dirty="0" smtClean="0"/>
              <a:t>) which is considered to be the all-pervasive value and objective of the Shari‘ah and is to all intents and purposes synonymous with </a:t>
            </a:r>
            <a:r>
              <a:rPr lang="en-US" dirty="0" err="1" smtClean="0"/>
              <a:t>rahmah</a:t>
            </a:r>
            <a:r>
              <a:rPr lang="en-US" dirty="0" smtClean="0"/>
              <a:t>. </a:t>
            </a:r>
          </a:p>
          <a:p>
            <a:pPr lvl="0"/>
            <a:r>
              <a:rPr lang="en-US" dirty="0" err="1" smtClean="0"/>
              <a:t>Takufulin</a:t>
            </a:r>
            <a:r>
              <a:rPr lang="en-US" dirty="0" smtClean="0"/>
              <a:t> its system of </a:t>
            </a:r>
            <a:r>
              <a:rPr lang="en-US" dirty="0" err="1" smtClean="0"/>
              <a:t>oeration</a:t>
            </a:r>
            <a:r>
              <a:rPr lang="en-US" dirty="0" smtClean="0"/>
              <a:t> has come to lift the burden being faced by </a:t>
            </a:r>
            <a:r>
              <a:rPr lang="en-US" dirty="0" err="1" smtClean="0"/>
              <a:t>umma</a:t>
            </a:r>
            <a:r>
              <a:rPr lang="en-US" dirty="0" smtClean="0"/>
              <a:t> </a:t>
            </a:r>
            <a:r>
              <a:rPr lang="en-US" dirty="0" smtClean="0"/>
              <a:t>which is mercy itself.</a:t>
            </a:r>
            <a:endParaRPr lang="en-US" dirty="0" smtClean="0"/>
          </a:p>
          <a:p>
            <a:pPr lvl="0"/>
            <a:endParaRPr lang="en-US" dirty="0" smtClean="0"/>
          </a:p>
          <a:p>
            <a:endParaRPr lang="en-US" dirty="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r>
              <a:rPr lang="en-US" dirty="0" smtClean="0"/>
              <a:t> Conclusion</a:t>
            </a:r>
            <a:endParaRPr lang="en-US" dirty="0"/>
          </a:p>
        </p:txBody>
      </p:sp>
      <p:sp>
        <p:nvSpPr>
          <p:cNvPr id="3" name="Content Placeholder 2"/>
          <p:cNvSpPr>
            <a:spLocks noGrp="1"/>
          </p:cNvSpPr>
          <p:nvPr>
            <p:ph idx="1"/>
          </p:nvPr>
        </p:nvSpPr>
        <p:spPr/>
        <p:txBody>
          <a:bodyPr>
            <a:normAutofit fontScale="92500"/>
          </a:bodyPr>
          <a:lstStyle/>
          <a:p>
            <a:r>
              <a:rPr lang="en-US" dirty="0" smtClean="0"/>
              <a:t>Despite the fact that Takaful Industry is growing fast but still it is not well known and understood in Most African countries hence more effort is needed to enlighten people on it.</a:t>
            </a:r>
          </a:p>
          <a:p>
            <a:r>
              <a:rPr lang="en-US" dirty="0" smtClean="0"/>
              <a:t>Experts in this field are still few hence more is needed to be done in order to have enough experts</a:t>
            </a:r>
          </a:p>
          <a:p>
            <a:r>
              <a:rPr lang="en-US" dirty="0" smtClean="0"/>
              <a:t>Takaful is supposed to be introduced and taught in schools colleges and universities,.</a:t>
            </a:r>
          </a:p>
          <a:p>
            <a:pPr algn="ctr"/>
            <a:r>
              <a:rPr lang="ar-SA" dirty="0" smtClean="0"/>
              <a:t>وبالله التوفيق</a:t>
            </a:r>
            <a:endParaRPr lang="en-US" dirty="0" smtClean="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objectives</a:t>
            </a:r>
          </a:p>
        </p:txBody>
      </p:sp>
      <p:sp>
        <p:nvSpPr>
          <p:cNvPr id="3" name="Content Placeholder 2"/>
          <p:cNvSpPr>
            <a:spLocks noGrp="1"/>
          </p:cNvSpPr>
          <p:nvPr>
            <p:ph idx="1"/>
          </p:nvPr>
        </p:nvSpPr>
        <p:spPr/>
        <p:txBody>
          <a:bodyPr>
            <a:normAutofit/>
          </a:bodyPr>
          <a:lstStyle/>
          <a:p>
            <a:r>
              <a:rPr lang="en-US" dirty="0"/>
              <a:t>At the end of this presentation, each participant should be </a:t>
            </a:r>
            <a:r>
              <a:rPr lang="en-US" dirty="0" smtClean="0"/>
              <a:t>able to;</a:t>
            </a:r>
            <a:endParaRPr lang="en-US" dirty="0"/>
          </a:p>
          <a:p>
            <a:pPr lvl="0"/>
            <a:r>
              <a:rPr lang="en-US" dirty="0" smtClean="0"/>
              <a:t>Explain the meaning of Takaful &amp; </a:t>
            </a:r>
            <a:r>
              <a:rPr lang="en-US" dirty="0" err="1" smtClean="0"/>
              <a:t>Maqasid</a:t>
            </a:r>
            <a:r>
              <a:rPr lang="en-US" dirty="0" smtClean="0"/>
              <a:t> al-</a:t>
            </a:r>
            <a:r>
              <a:rPr lang="en-US" dirty="0" err="1" smtClean="0"/>
              <a:t>shari’ah</a:t>
            </a:r>
            <a:r>
              <a:rPr lang="en-US" dirty="0" smtClean="0"/>
              <a:t> ;</a:t>
            </a:r>
          </a:p>
          <a:p>
            <a:pPr lvl="0"/>
            <a:r>
              <a:rPr lang="en-US" dirty="0" smtClean="0"/>
              <a:t>Define Wealth (</a:t>
            </a:r>
            <a:r>
              <a:rPr lang="en-US" i="1" dirty="0" smtClean="0"/>
              <a:t>Mal</a:t>
            </a:r>
            <a:r>
              <a:rPr lang="en-US" dirty="0" smtClean="0"/>
              <a:t>) and ownership(</a:t>
            </a:r>
            <a:r>
              <a:rPr lang="en-US" i="1" dirty="0" smtClean="0"/>
              <a:t>Milk</a:t>
            </a:r>
            <a:r>
              <a:rPr lang="en-US" dirty="0" smtClean="0"/>
              <a:t>) in Islamic view;</a:t>
            </a:r>
          </a:p>
          <a:p>
            <a:pPr lvl="0"/>
            <a:r>
              <a:rPr lang="en-US" dirty="0" smtClean="0"/>
              <a:t>The concept of mercy (</a:t>
            </a:r>
            <a:r>
              <a:rPr lang="en-US" i="1" dirty="0" err="1" smtClean="0"/>
              <a:t>rahma</a:t>
            </a:r>
            <a:r>
              <a:rPr lang="en-US" dirty="0" smtClean="0"/>
              <a:t>) in relation to </a:t>
            </a:r>
            <a:r>
              <a:rPr lang="en-US" i="1" dirty="0" smtClean="0"/>
              <a:t>Takaful;</a:t>
            </a:r>
            <a:endParaRPr lang="en-US" dirty="0" smtClean="0"/>
          </a:p>
          <a:p>
            <a:r>
              <a:rPr lang="en-US" dirty="0" smtClean="0"/>
              <a:t>Mechanism used in safeguarding wealth and health</a:t>
            </a:r>
          </a:p>
          <a:p>
            <a:r>
              <a:rPr lang="en-US" dirty="0" smtClean="0"/>
              <a:t>Conclusion</a:t>
            </a:r>
            <a:endParaRPr lang="en-US" dirty="0"/>
          </a:p>
        </p:txBody>
      </p:sp>
      <p:sp>
        <p:nvSpPr>
          <p:cNvPr id="4" name="Date Placeholder 3">
            <a:extLst>
              <a:ext uri="{FF2B5EF4-FFF2-40B4-BE49-F238E27FC236}">
                <a16:creationId xmlns:a16="http://schemas.microsoft.com/office/drawing/2014/main" xmlns="" id="{0DDB9AC7-0F38-E40D-8E4D-550A9BE06D54}"/>
              </a:ext>
            </a:extLst>
          </p:cNvPr>
          <p:cNvSpPr>
            <a:spLocks noGrp="1"/>
          </p:cNvSpPr>
          <p:nvPr>
            <p:ph type="dt" sz="half" idx="10"/>
          </p:nvPr>
        </p:nvSpPr>
        <p:spPr/>
        <p:txBody>
          <a:bodyPr/>
          <a:lstStyle/>
          <a:p>
            <a:fld id="{30772700-4A5A-D14B-80A9-47777A2B82F5}" type="datetime1">
              <a:rPr lang="en-US" smtClean="0"/>
              <a:pPr/>
              <a:t>7/25/2022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762001" y="2015733"/>
            <a:ext cx="7252834" cy="3450613"/>
          </a:xfrm>
        </p:spPr>
        <p:txBody>
          <a:bodyPr>
            <a:normAutofit fontScale="85000" lnSpcReduction="20000"/>
          </a:bodyPr>
          <a:lstStyle/>
          <a:p>
            <a:pPr algn="just"/>
            <a:r>
              <a:rPr lang="en-GB" dirty="0" smtClean="0"/>
              <a:t>​​</a:t>
            </a:r>
            <a:r>
              <a:rPr lang="en-US" dirty="0" smtClean="0"/>
              <a:t>During the time of the Prophet and the guided caliphs, all Islamic activities including finance were regulated by Islamic principles. However, during ensuing years, particularly from the era of industrialization, Muslims worked under the unfortunate mistaken belief that Islamic law has no banking and insurance ideology, or that the one provided by Islamic law would not be adequate for the modern –and complicated- economic system. Thus there was a shift away from classical Islamic financial and economic systems (</a:t>
            </a:r>
            <a:r>
              <a:rPr lang="en-US" dirty="0" err="1" smtClean="0"/>
              <a:t>Kuran</a:t>
            </a:r>
            <a:r>
              <a:rPr lang="en-US" dirty="0" smtClean="0"/>
              <a:t>, 2005). In recent times however, there has been a shift towards re-</a:t>
            </a:r>
            <a:r>
              <a:rPr lang="en-US" dirty="0" err="1" smtClean="0"/>
              <a:t>islamization</a:t>
            </a:r>
            <a:r>
              <a:rPr lang="en-US" dirty="0" smtClean="0"/>
              <a:t> of all activities. To this end, a system of insurance known as Takaful has been introduced by Muslim economists to provide insurance within Islamic confines . This has been easily achieved through the concepts of </a:t>
            </a:r>
            <a:r>
              <a:rPr lang="en-US" dirty="0" err="1" smtClean="0"/>
              <a:t>Maqasid</a:t>
            </a:r>
            <a:r>
              <a:rPr lang="en-US" dirty="0" smtClean="0"/>
              <a:t> al-Shari’ah in the shade of </a:t>
            </a:r>
            <a:r>
              <a:rPr lang="en-US" dirty="0" err="1" smtClean="0"/>
              <a:t>Rahma</a:t>
            </a:r>
            <a:r>
              <a:rPr lang="en-US" dirty="0" smtClean="0"/>
              <a:t> ( Mercy). </a:t>
            </a:r>
            <a:endParaRPr lang="en-US" dirty="0"/>
          </a:p>
        </p:txBody>
      </p:sp>
      <p:sp>
        <p:nvSpPr>
          <p:cNvPr id="4" name="Date Placeholder 3">
            <a:extLst>
              <a:ext uri="{FF2B5EF4-FFF2-40B4-BE49-F238E27FC236}">
                <a16:creationId xmlns:a16="http://schemas.microsoft.com/office/drawing/2014/main" xmlns="" id="{AA48283B-A7AE-9B8A-5449-96FC95AFAE59}"/>
              </a:ext>
            </a:extLst>
          </p:cNvPr>
          <p:cNvSpPr>
            <a:spLocks noGrp="1"/>
          </p:cNvSpPr>
          <p:nvPr>
            <p:ph type="dt" sz="half" idx="10"/>
          </p:nvPr>
        </p:nvSpPr>
        <p:spPr/>
        <p:txBody>
          <a:bodyPr/>
          <a:lstStyle/>
          <a:p>
            <a:fld id="{4DC4D16D-4ED5-E542-AAC1-CF217900F8C2}" type="datetime1">
              <a:rPr lang="en-US" smtClean="0"/>
              <a:pPr/>
              <a:t>7/25/2022</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990601" y="2015733"/>
            <a:ext cx="7024234" cy="3450613"/>
          </a:xfrm>
        </p:spPr>
        <p:txBody>
          <a:bodyPr>
            <a:normAutofit/>
          </a:bodyPr>
          <a:lstStyle/>
          <a:p>
            <a:pPr algn="just"/>
            <a:r>
              <a:rPr lang="en-GB" dirty="0" smtClean="0"/>
              <a:t>Takaful which deals with products has a direct link to wealth (</a:t>
            </a:r>
            <a:r>
              <a:rPr lang="en-GB" i="1" dirty="0" smtClean="0"/>
              <a:t>mal</a:t>
            </a:r>
            <a:r>
              <a:rPr lang="en-GB" dirty="0" smtClean="0"/>
              <a:t>) and ownership ( </a:t>
            </a:r>
            <a:r>
              <a:rPr lang="en-GB" i="1" dirty="0" smtClean="0"/>
              <a:t>Milk</a:t>
            </a:r>
            <a:r>
              <a:rPr lang="en-GB" dirty="0" smtClean="0"/>
              <a:t>) hence the need to explain concept wealth and ownership in Islam becomes a centre of interest when dealing with Takaful. This will help one to know respect and honour the concept of Takaful at large with an intention of perfecting its function in accordance to Islamic law.</a:t>
            </a:r>
            <a:endParaRPr lang="en-US" dirty="0"/>
          </a:p>
        </p:txBody>
      </p:sp>
      <p:sp>
        <p:nvSpPr>
          <p:cNvPr id="4" name="Date Placeholder 3">
            <a:extLst>
              <a:ext uri="{FF2B5EF4-FFF2-40B4-BE49-F238E27FC236}">
                <a16:creationId xmlns:a16="http://schemas.microsoft.com/office/drawing/2014/main" xmlns="" id="{EA298C9D-E2CE-086C-EE17-1FB100A3B558}"/>
              </a:ext>
            </a:extLst>
          </p:cNvPr>
          <p:cNvSpPr>
            <a:spLocks noGrp="1"/>
          </p:cNvSpPr>
          <p:nvPr>
            <p:ph type="dt" sz="half" idx="10"/>
          </p:nvPr>
        </p:nvSpPr>
        <p:spPr/>
        <p:txBody>
          <a:bodyPr/>
          <a:lstStyle/>
          <a:p>
            <a:fld id="{30DB1346-8AB8-3D4E-AA6A-EF8793955ED8}" type="datetime1">
              <a:rPr lang="en-US" smtClean="0"/>
              <a:pPr/>
              <a:t>7/25/2022</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CONVENTIONAL Insurance</a:t>
            </a:r>
            <a:endParaRPr lang="en-US" dirty="0"/>
          </a:p>
        </p:txBody>
      </p:sp>
      <p:sp>
        <p:nvSpPr>
          <p:cNvPr id="3" name="Content Placeholder 2"/>
          <p:cNvSpPr>
            <a:spLocks noGrp="1"/>
          </p:cNvSpPr>
          <p:nvPr>
            <p:ph idx="1"/>
          </p:nvPr>
        </p:nvSpPr>
        <p:spPr>
          <a:xfrm>
            <a:off x="914400" y="2015733"/>
            <a:ext cx="7315199" cy="3450613"/>
          </a:xfrm>
        </p:spPr>
        <p:txBody>
          <a:bodyPr>
            <a:normAutofit fontScale="85000" lnSpcReduction="10000"/>
          </a:bodyPr>
          <a:lstStyle/>
          <a:p>
            <a:pPr algn="just"/>
            <a:r>
              <a:rPr lang="en-US" dirty="0" smtClean="0"/>
              <a:t>It is a commercial enterprise which undertakes to take over the risk of possible loss of assets due to the happening of an event in exchange for periodic payments of a determined amount by the beneficial owner of such assets (</a:t>
            </a:r>
            <a:r>
              <a:rPr lang="en-US" dirty="0" err="1" smtClean="0"/>
              <a:t>Dorfman</a:t>
            </a:r>
            <a:r>
              <a:rPr lang="en-US" dirty="0" smtClean="0"/>
              <a:t>, 1982). </a:t>
            </a:r>
          </a:p>
          <a:p>
            <a:pPr algn="just"/>
            <a:r>
              <a:rPr lang="en-US" dirty="0" smtClean="0"/>
              <a:t>Simply it is a financial risk management tool in which the insured transfers a risk of potential financial loss to the insurance company that mitigates it in exchange for monetary compensation known as the premium.</a:t>
            </a:r>
          </a:p>
          <a:p>
            <a:pPr algn="just"/>
            <a:r>
              <a:rPr lang="en-US" dirty="0" smtClean="0"/>
              <a:t>The insurance company hopes to collect more in premium payments than it has to pay out as claims from policy holders otherwise it would be operating at a loss. </a:t>
            </a:r>
            <a:endParaRPr lang="en-US" dirty="0"/>
          </a:p>
        </p:txBody>
      </p:sp>
      <p:sp>
        <p:nvSpPr>
          <p:cNvPr id="4" name="Date Placeholder 3">
            <a:extLst>
              <a:ext uri="{FF2B5EF4-FFF2-40B4-BE49-F238E27FC236}">
                <a16:creationId xmlns:a16="http://schemas.microsoft.com/office/drawing/2014/main" xmlns="" id="{CDE4BF4F-6D7E-F305-CD49-86B5E171CA19}"/>
              </a:ext>
            </a:extLst>
          </p:cNvPr>
          <p:cNvSpPr>
            <a:spLocks noGrp="1"/>
          </p:cNvSpPr>
          <p:nvPr>
            <p:ph type="dt" sz="half" idx="10"/>
          </p:nvPr>
        </p:nvSpPr>
        <p:spPr/>
        <p:txBody>
          <a:bodyPr/>
          <a:lstStyle/>
          <a:p>
            <a:fld id="{D02EB6F8-54A9-F44E-8CBC-CD0B7561DEE2}" type="datetime1">
              <a:rPr lang="en-US" smtClean="0"/>
              <a:pPr/>
              <a:t>7/25/2022</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of the </a:t>
            </a:r>
            <a:r>
              <a:rPr lang="en-US" dirty="0" smtClean="0"/>
              <a:t>problem in conventional insurance</a:t>
            </a:r>
            <a:endParaRPr lang="en-US" dirty="0"/>
          </a:p>
        </p:txBody>
      </p:sp>
      <p:sp>
        <p:nvSpPr>
          <p:cNvPr id="3" name="Content Placeholder 2"/>
          <p:cNvSpPr>
            <a:spLocks noGrp="1"/>
          </p:cNvSpPr>
          <p:nvPr>
            <p:ph idx="1"/>
          </p:nvPr>
        </p:nvSpPr>
        <p:spPr>
          <a:xfrm>
            <a:off x="838200" y="2015733"/>
            <a:ext cx="7543799" cy="3450613"/>
          </a:xfrm>
        </p:spPr>
        <p:txBody>
          <a:bodyPr>
            <a:normAutofit fontScale="92500" lnSpcReduction="10000"/>
          </a:bodyPr>
          <a:lstStyle/>
          <a:p>
            <a:pPr marL="457200" indent="-457200" algn="just">
              <a:buNone/>
            </a:pPr>
            <a:r>
              <a:rPr lang="en-US" dirty="0" smtClean="0"/>
              <a:t>- </a:t>
            </a:r>
            <a:r>
              <a:rPr lang="en-US" b="1" dirty="0" smtClean="0"/>
              <a:t>It’s a form of Gambling ( </a:t>
            </a:r>
            <a:r>
              <a:rPr lang="en-US" b="1" dirty="0" err="1" smtClean="0"/>
              <a:t>maysar</a:t>
            </a:r>
            <a:r>
              <a:rPr lang="en-US" b="1" dirty="0" smtClean="0"/>
              <a:t>) </a:t>
            </a:r>
            <a:r>
              <a:rPr lang="en-US" dirty="0" smtClean="0"/>
              <a:t>is unlawful for Muslims as indicated </a:t>
            </a:r>
            <a:r>
              <a:rPr lang="en-US" dirty="0" err="1" smtClean="0"/>
              <a:t>Surah</a:t>
            </a:r>
            <a:r>
              <a:rPr lang="en-US" dirty="0" smtClean="0"/>
              <a:t> al </a:t>
            </a:r>
            <a:r>
              <a:rPr lang="en-US" dirty="0" err="1" smtClean="0"/>
              <a:t>Baqarah</a:t>
            </a:r>
            <a:r>
              <a:rPr lang="en-US" dirty="0" smtClean="0"/>
              <a:t> (2: 219) and </a:t>
            </a:r>
            <a:r>
              <a:rPr lang="en-US" dirty="0" err="1" smtClean="0"/>
              <a:t>Surah</a:t>
            </a:r>
            <a:r>
              <a:rPr lang="en-US" dirty="0" smtClean="0"/>
              <a:t> al Maida (4:90) of the Qur’an. </a:t>
            </a:r>
            <a:endParaRPr lang="en-US" b="1" dirty="0" smtClean="0"/>
          </a:p>
          <a:p>
            <a:pPr marL="457200" indent="-457200" algn="just">
              <a:buAutoNum type="alphaLcPeriod"/>
            </a:pPr>
            <a:r>
              <a:rPr lang="en-US" dirty="0" smtClean="0"/>
              <a:t>An insured person who paid money as a premium loses it in case he did not claim and the profits are shared by shareholders of the company (Hardy </a:t>
            </a:r>
            <a:r>
              <a:rPr lang="en-US" dirty="0" err="1" smtClean="0"/>
              <a:t>Ivamy</a:t>
            </a:r>
            <a:r>
              <a:rPr lang="en-US" dirty="0" smtClean="0"/>
              <a:t>, 1970).</a:t>
            </a:r>
          </a:p>
          <a:p>
            <a:pPr marL="457200" indent="-457200" algn="just">
              <a:buAutoNum type="alphaLcPeriod"/>
            </a:pPr>
            <a:r>
              <a:rPr lang="en-US" dirty="0" smtClean="0"/>
              <a:t>The insured may sometimes recover nothing or more or less than the actual value of the loss. He may even eventually make a claim but the amount he has paid as premium may be greater than his claim (</a:t>
            </a:r>
            <a:r>
              <a:rPr lang="en-US" dirty="0" err="1" smtClean="0"/>
              <a:t>Rejda</a:t>
            </a:r>
            <a:r>
              <a:rPr lang="en-US" dirty="0" smtClean="0"/>
              <a:t>, 2011) </a:t>
            </a:r>
            <a:endParaRPr lang="en-GB" dirty="0" smtClean="0"/>
          </a:p>
        </p:txBody>
      </p:sp>
      <p:sp>
        <p:nvSpPr>
          <p:cNvPr id="4" name="Date Placeholder 3">
            <a:extLst>
              <a:ext uri="{FF2B5EF4-FFF2-40B4-BE49-F238E27FC236}">
                <a16:creationId xmlns:a16="http://schemas.microsoft.com/office/drawing/2014/main" xmlns="" id="{F62A956E-ED49-1791-D4F0-2EB376F23A70}"/>
              </a:ext>
            </a:extLst>
          </p:cNvPr>
          <p:cNvSpPr>
            <a:spLocks noGrp="1"/>
          </p:cNvSpPr>
          <p:nvPr>
            <p:ph type="dt" sz="half" idx="10"/>
          </p:nvPr>
        </p:nvSpPr>
        <p:spPr/>
        <p:txBody>
          <a:bodyPr/>
          <a:lstStyle/>
          <a:p>
            <a:fld id="{21E446D9-3851-7043-8053-59333F4D1F8A}" type="datetime1">
              <a:rPr lang="en-US" smtClean="0"/>
              <a:pPr/>
              <a:t>7/25/2022</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1DEF9A-4280-55FC-D721-82422F33297E}"/>
              </a:ext>
            </a:extLst>
          </p:cNvPr>
          <p:cNvSpPr>
            <a:spLocks noGrp="1"/>
          </p:cNvSpPr>
          <p:nvPr>
            <p:ph type="title"/>
          </p:nvPr>
        </p:nvSpPr>
        <p:spPr/>
        <p:txBody>
          <a:bodyPr/>
          <a:lstStyle/>
          <a:p>
            <a:r>
              <a:rPr lang="x-none" dirty="0"/>
              <a:t>Cont.</a:t>
            </a:r>
          </a:p>
        </p:txBody>
      </p:sp>
      <p:sp>
        <p:nvSpPr>
          <p:cNvPr id="3" name="Content Placeholder 2">
            <a:extLst>
              <a:ext uri="{FF2B5EF4-FFF2-40B4-BE49-F238E27FC236}">
                <a16:creationId xmlns:a16="http://schemas.microsoft.com/office/drawing/2014/main" xmlns="" id="{FFAAC094-FADA-8653-F77C-EEF009FC3FBF}"/>
              </a:ext>
            </a:extLst>
          </p:cNvPr>
          <p:cNvSpPr>
            <a:spLocks noGrp="1"/>
          </p:cNvSpPr>
          <p:nvPr>
            <p:ph idx="1"/>
          </p:nvPr>
        </p:nvSpPr>
        <p:spPr>
          <a:xfrm>
            <a:off x="990600" y="2015733"/>
            <a:ext cx="7315199" cy="3450613"/>
          </a:xfrm>
        </p:spPr>
        <p:txBody>
          <a:bodyPr>
            <a:normAutofit fontScale="92500" lnSpcReduction="10000"/>
          </a:bodyPr>
          <a:lstStyle/>
          <a:p>
            <a:r>
              <a:rPr lang="en-US" b="1" dirty="0" smtClean="0"/>
              <a:t>- Existence of </a:t>
            </a:r>
            <a:r>
              <a:rPr lang="en-US" b="1" dirty="0" err="1" smtClean="0"/>
              <a:t>gharar</a:t>
            </a:r>
            <a:r>
              <a:rPr lang="en-US" b="1" dirty="0" smtClean="0"/>
              <a:t> (uncertainty)</a:t>
            </a:r>
          </a:p>
          <a:p>
            <a:pPr>
              <a:buNone/>
            </a:pPr>
            <a:r>
              <a:rPr lang="en-US" dirty="0" smtClean="0"/>
              <a:t>    The possible absence of certainty regarding time and amount of payment and the amount the insured will claim at the time of loss raise questions as to the existence of </a:t>
            </a:r>
            <a:r>
              <a:rPr lang="en-US" dirty="0" err="1" smtClean="0"/>
              <a:t>gharar</a:t>
            </a:r>
            <a:r>
              <a:rPr lang="en-US" dirty="0" smtClean="0"/>
              <a:t> (uncertainty) in an insurance contract (</a:t>
            </a:r>
            <a:r>
              <a:rPr lang="en-US" dirty="0" err="1" smtClean="0"/>
              <a:t>Iqbal</a:t>
            </a:r>
            <a:r>
              <a:rPr lang="en-US" dirty="0" smtClean="0"/>
              <a:t>, 2005; </a:t>
            </a:r>
            <a:r>
              <a:rPr lang="en-US" dirty="0" err="1" smtClean="0"/>
              <a:t>Iqbal</a:t>
            </a:r>
            <a:r>
              <a:rPr lang="en-US" dirty="0" smtClean="0"/>
              <a:t> &amp; </a:t>
            </a:r>
            <a:r>
              <a:rPr lang="en-US" dirty="0" err="1" smtClean="0"/>
              <a:t>Mirakhor</a:t>
            </a:r>
            <a:r>
              <a:rPr lang="en-US" dirty="0" smtClean="0"/>
              <a:t>, 2007).</a:t>
            </a:r>
          </a:p>
          <a:p>
            <a:pPr>
              <a:buFontTx/>
              <a:buChar char="-"/>
            </a:pPr>
            <a:r>
              <a:rPr lang="en-US" b="1" dirty="0" smtClean="0"/>
              <a:t>existence of elements of </a:t>
            </a:r>
            <a:r>
              <a:rPr lang="en-US" b="1" dirty="0" err="1" smtClean="0"/>
              <a:t>riba</a:t>
            </a:r>
            <a:endParaRPr lang="en-US" b="1" dirty="0" smtClean="0"/>
          </a:p>
          <a:p>
            <a:pPr>
              <a:buFontTx/>
              <a:buChar char="-"/>
            </a:pPr>
            <a:r>
              <a:rPr lang="en-US" dirty="0" smtClean="0"/>
              <a:t>There is also the possible existence of elements of </a:t>
            </a:r>
            <a:r>
              <a:rPr lang="en-US" dirty="0" err="1" smtClean="0"/>
              <a:t>riba</a:t>
            </a:r>
            <a:r>
              <a:rPr lang="en-US" dirty="0" smtClean="0"/>
              <a:t> (also prohibited in Islamic law) in the transaction as insurance is often an unequal exchange between the insured and the policy holder Finally</a:t>
            </a:r>
            <a:endParaRPr lang="x-none" dirty="0"/>
          </a:p>
        </p:txBody>
      </p:sp>
      <p:sp>
        <p:nvSpPr>
          <p:cNvPr id="4" name="Date Placeholder 3">
            <a:extLst>
              <a:ext uri="{FF2B5EF4-FFF2-40B4-BE49-F238E27FC236}">
                <a16:creationId xmlns:a16="http://schemas.microsoft.com/office/drawing/2014/main" xmlns="" id="{DBD063C7-4FD8-B16C-78FF-0B35CC3B7975}"/>
              </a:ext>
            </a:extLst>
          </p:cNvPr>
          <p:cNvSpPr>
            <a:spLocks noGrp="1"/>
          </p:cNvSpPr>
          <p:nvPr>
            <p:ph type="dt" sz="half" idx="10"/>
          </p:nvPr>
        </p:nvSpPr>
        <p:spPr/>
        <p:txBody>
          <a:bodyPr/>
          <a:lstStyle/>
          <a:p>
            <a:fld id="{2DB3FB8B-F7F9-3546-8D85-F0CFEB2A0001}" type="datetime1">
              <a:rPr lang="en-US" smtClean="0"/>
              <a:pPr/>
              <a:t>7/25/2022</a:t>
            </a:fld>
            <a:endParaRPr lang="en-US"/>
          </a:p>
        </p:txBody>
      </p:sp>
    </p:spTree>
    <p:extLst>
      <p:ext uri="{BB962C8B-B14F-4D97-AF65-F5344CB8AC3E}">
        <p14:creationId xmlns:p14="http://schemas.microsoft.com/office/powerpoint/2010/main" xmlns="" val="1698911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Takaful and </a:t>
            </a:r>
            <a:r>
              <a:rPr lang="en-US" dirty="0" err="1" smtClean="0"/>
              <a:t>Maqasid</a:t>
            </a:r>
            <a:r>
              <a:rPr lang="en-US" dirty="0" smtClean="0"/>
              <a:t> al-Shari’ah</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Definition:  literally  ‘Takaful’ means mutual assurance or joint responsibility.  </a:t>
            </a:r>
          </a:p>
          <a:p>
            <a:r>
              <a:rPr lang="en-US" dirty="0" smtClean="0"/>
              <a:t>It is the Arabic word for ‘guaranteeing each other’ and comes from the root word </a:t>
            </a:r>
            <a:r>
              <a:rPr lang="en-US" dirty="0" err="1" smtClean="0"/>
              <a:t>kafala</a:t>
            </a:r>
            <a:r>
              <a:rPr lang="en-US" dirty="0" smtClean="0"/>
              <a:t> (</a:t>
            </a:r>
            <a:r>
              <a:rPr lang="en-US" dirty="0" err="1" smtClean="0"/>
              <a:t>Bekkin</a:t>
            </a:r>
            <a:r>
              <a:rPr lang="en-US" dirty="0" smtClean="0"/>
              <a:t>, 2007). Different definitions have been advanced for the term </a:t>
            </a:r>
            <a:r>
              <a:rPr lang="en-US" dirty="0" err="1" smtClean="0"/>
              <a:t>takaful</a:t>
            </a:r>
            <a:r>
              <a:rPr lang="en-US" dirty="0" smtClean="0"/>
              <a:t>. It has been variously defined as “The Islamic insurance concept which is grounded </a:t>
            </a:r>
            <a:r>
              <a:rPr lang="en-US" dirty="0" smtClean="0"/>
              <a:t>on  </a:t>
            </a:r>
            <a:r>
              <a:rPr lang="en-US" dirty="0" smtClean="0"/>
              <a:t>Islamic </a:t>
            </a:r>
            <a:r>
              <a:rPr lang="en-US" dirty="0" err="1" smtClean="0"/>
              <a:t>muamalat</a:t>
            </a:r>
            <a:r>
              <a:rPr lang="en-US" dirty="0" smtClean="0"/>
              <a:t> (commercial transactions) observing the rules and regulations of Islamic law” (</a:t>
            </a:r>
            <a:r>
              <a:rPr lang="en-US" dirty="0" err="1" smtClean="0"/>
              <a:t>Usman</a:t>
            </a:r>
            <a:r>
              <a:rPr lang="en-US" dirty="0" smtClean="0"/>
              <a:t>, M.T., 2000) and as “A type of Islamic insurance, where members contribute money into a pooling system in order to guarantee each other against loss or damage. </a:t>
            </a:r>
          </a:p>
          <a:p>
            <a:endParaRPr lang="en-US" dirty="0" smtClean="0"/>
          </a:p>
        </p:txBody>
      </p:sp>
      <p:sp>
        <p:nvSpPr>
          <p:cNvPr id="4" name="Date Placeholder 3"/>
          <p:cNvSpPr>
            <a:spLocks noGrp="1"/>
          </p:cNvSpPr>
          <p:nvPr>
            <p:ph type="dt" sz="half" idx="10"/>
          </p:nvPr>
        </p:nvSpPr>
        <p:spPr/>
        <p:txBody>
          <a:bodyPr/>
          <a:lstStyle/>
          <a:p>
            <a:fld id="{F450EBB9-D74D-0541-8F61-4E9A72119B9E}" type="datetime1">
              <a:rPr lang="en-US" smtClean="0"/>
              <a:pPr/>
              <a:t>7/25/2022</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{DF10BEFF-A4E9-584B-AD3C-A45DE47709C9}tf10001120</Template>
  <TotalTime>897</TotalTime>
  <Words>2676</Words>
  <Application>Microsoft Macintosh PowerPoint</Application>
  <PresentationFormat>On-screen Show (4:3)</PresentationFormat>
  <Paragraphs>141</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Gallery</vt:lpstr>
      <vt:lpstr>AFRICA ISLAMIC BANKING &amp;TAKAFUL SUMMIT 2022 Dr-es-salam, tanzania</vt:lpstr>
      <vt:lpstr>Presentation outline</vt:lpstr>
      <vt:lpstr>Presentation objectives</vt:lpstr>
      <vt:lpstr>Introduction</vt:lpstr>
      <vt:lpstr>Cont…</vt:lpstr>
      <vt:lpstr>   CONVENTIONAL Insurance</vt:lpstr>
      <vt:lpstr>CONTEXT of the problem in conventional insurance</vt:lpstr>
      <vt:lpstr>Cont.</vt:lpstr>
      <vt:lpstr> Takaful and Maqasid al-Shari’ah </vt:lpstr>
      <vt:lpstr> Cont….</vt:lpstr>
      <vt:lpstr>      IT’S LEGAL BASIS</vt:lpstr>
      <vt:lpstr> Cont…</vt:lpstr>
      <vt:lpstr> Maqasid al-shari’ah</vt:lpstr>
      <vt:lpstr>Slide 13</vt:lpstr>
      <vt:lpstr> Categoriztion of maqasid</vt:lpstr>
      <vt:lpstr> Its relation to finance</vt:lpstr>
      <vt:lpstr>Wealth (mal) &amp; ownership (milk) in islamic view</vt:lpstr>
      <vt:lpstr>Slide 17</vt:lpstr>
      <vt:lpstr>authority of wealth ownership in islam</vt:lpstr>
      <vt:lpstr>Slide 19</vt:lpstr>
      <vt:lpstr>Slide 20</vt:lpstr>
      <vt:lpstr>Cont…</vt:lpstr>
      <vt:lpstr> Cont…</vt:lpstr>
      <vt:lpstr>ways used in safeguarding wealth from qur’an and sunnah wealth and life </vt:lpstr>
      <vt:lpstr> cont…</vt:lpstr>
      <vt:lpstr>The concept of mercy (rahma) in relation to Takaful; </vt:lpstr>
      <vt:lpstr>Slide 26</vt:lpstr>
      <vt:lpstr>Slide 27</vt:lpstr>
      <vt:lpstr>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Conference on World Muslim Minorities</dc:title>
  <dc:creator>user</dc:creator>
  <cp:lastModifiedBy>Windows User</cp:lastModifiedBy>
  <cp:revision>14</cp:revision>
  <dcterms:created xsi:type="dcterms:W3CDTF">2006-08-16T00:00:00Z</dcterms:created>
  <dcterms:modified xsi:type="dcterms:W3CDTF">2022-07-25T19:12:03Z</dcterms:modified>
</cp:coreProperties>
</file>